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  <p:sldMasterId id="2147483671" r:id="rId2"/>
  </p:sldMasterIdLst>
  <p:notesMasterIdLst>
    <p:notesMasterId r:id="rId34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</p:sldIdLst>
  <p:sldSz cx="9144000" cy="5143500" type="screen16x9"/>
  <p:notesSz cx="6858000" cy="9144000"/>
  <p:embeddedFontLst>
    <p:embeddedFont>
      <p:font typeface="Raleway" panose="020B0604020202020204" charset="-52"/>
      <p:regular r:id="rId35"/>
      <p:bold r:id="rId36"/>
      <p:italic r:id="rId37"/>
      <p:boldItalic r:id="rId38"/>
    </p:embeddedFont>
    <p:embeddedFont>
      <p:font typeface="Lato" panose="020B0604020202020204" charset="0"/>
      <p:regular r:id="rId39"/>
      <p:bold r:id="rId40"/>
      <p:italic r:id="rId41"/>
      <p:boldItalic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941D65F-A8BD-4CFC-BB53-C96A58A85DED}">
  <a:tblStyle styleId="{8941D65F-A8BD-4CFC-BB53-C96A58A85DED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730" y="8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5.fntdata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8.fntdata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2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font" Target="fonts/font1.fntdata"/><Relationship Id="rId43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font" Target="fonts/font4.fntdata"/><Relationship Id="rId46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cb9a0b074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cb9a0b074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2f6cc1c5cf3_0_3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2f6cc1c5cf3_0_3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2f6cc1c5cf3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2f6cc1c5cf3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2f6cc1c5cf3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2f6cc1c5cf3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2f6cc1c5cf3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2f6cc1c5cf3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2f6cc1c5cf3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2f6cc1c5cf3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2f6cc1c5cf3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2f6cc1c5cf3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2f6cc1c5cf3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2f6cc1c5cf3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2f6cc1c5cf3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2f6cc1c5cf3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2f6cc1c5cf3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2f6cc1c5cf3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2f6cc1c5cf3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Google Shape;279;g2f6cc1c5cf3_0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d5b15f0a3_5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d5b15f0a3_5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2f6cc1c5cf3_0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2f6cc1c5cf3_0_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2f6cc1c5cf3_0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2f6cc1c5cf3_0_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2f6cc1c5cf3_0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2f6cc1c5cf3_0_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2f6cc1c5cf3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2f6cc1c5cf3_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2f6cc1c5cf3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Google Shape;317;g2f6cc1c5cf3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2f6cc1c5cf3_0_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" name="Google Shape;327;g2f6cc1c5cf3_0_1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2f6cc1c5cf3_0_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2f6cc1c5cf3_0_1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2f6cc1c5cf3_0_1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" name="Google Shape;343;g2f6cc1c5cf3_0_1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2f6cc1c5cf3_0_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2f6cc1c5cf3_0_1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e965474a9_3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" name="Google Shape;359;ge965474a9_3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723630543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723630543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2f6cc1c5cf3_0_1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" name="Google Shape;366;g2f6cc1c5cf3_0_1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2f6cc1c5cf3_0_2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3" name="Google Shape;373;g2f6cc1c5cf3_0_2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f6cc1c5cf3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2f6cc1c5cf3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d251bb473_0_6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d251bb473_0_6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2f6cc1c5cf3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2f6cc1c5cf3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cb9a0b074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cb9a0b074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d251bb473_0_6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d251bb473_0_6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2f6cc1c5cf3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2f6cc1c5cf3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" name="Google Shape;11;p2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" name="Google Shape;12;p2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Google Shape;61;p11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2" name="Google Shape;62;p11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3" name="Google Shape;63;p11"/>
          <p:cNvSpPr txBox="1">
            <a:spLocks noGrp="1"/>
          </p:cNvSpPr>
          <p:nvPr>
            <p:ph type="title" hasCustomPrompt="1"/>
          </p:nvPr>
        </p:nvSpPr>
        <p:spPr>
          <a:xfrm>
            <a:off x="853950" y="1304850"/>
            <a:ext cx="74361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53950" y="2919450"/>
            <a:ext cx="74361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Google Shape;73;p14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4" name="Google Shape;74;p14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5" name="Google Shape;75;p14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6" name="Google Shape;76;p14"/>
          <p:cNvSpPr txBox="1">
            <a:spLocks noGrp="1"/>
          </p:cNvSpPr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7" name="Google Shape;77;p14"/>
          <p:cNvSpPr txBox="1">
            <a:spLocks noGrp="1"/>
          </p:cNvSpPr>
          <p:nvPr>
            <p:ph type="subTitle" idx="1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8" name="Google Shape;78;p1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rgbClr val="353535"/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2" name="Google Shape;82;p16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3" name="Google Shape;83;p16"/>
          <p:cNvSpPr txBox="1">
            <a:spLocks noGrp="1"/>
          </p:cNvSpPr>
          <p:nvPr>
            <p:ph type="title"/>
          </p:nvPr>
        </p:nvSpPr>
        <p:spPr>
          <a:xfrm>
            <a:off x="283103" y="712141"/>
            <a:ext cx="6244200" cy="38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4" name="Google Shape;84;p16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 txBox="1">
            <a:spLocks noGrp="1"/>
          </p:cNvSpPr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9" name="Google Shape;89;p18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0" name="Google Shape;90;p18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1" name="Google Shape;91;p18"/>
          <p:cNvSpPr txBox="1">
            <a:spLocks noGrp="1"/>
          </p:cNvSpPr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2" name="Google Shape;92;p1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4" name="Google Shape;94;p19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5" name="Google Shape;95;p19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6" name="Google Shape;96;p19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7" name="Google Shape;97;p19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9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9" name="Google Shape;99;p1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1" name="Google Shape;101;p20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2" name="Google Shape;102;p20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3" name="Google Shape;103;p20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4" name="Google Shape;104;p20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0"/>
          <p:cNvSpPr txBox="1">
            <a:spLocks noGrp="1"/>
          </p:cNvSpPr>
          <p:nvPr>
            <p:ph type="body" idx="1"/>
          </p:nvPr>
        </p:nvSpPr>
        <p:spPr>
          <a:xfrm>
            <a:off x="2400303" y="1602675"/>
            <a:ext cx="3071400" cy="30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06" name="Google Shape;106;p20"/>
          <p:cNvSpPr txBox="1">
            <a:spLocks noGrp="1"/>
          </p:cNvSpPr>
          <p:nvPr>
            <p:ph type="body" idx="2"/>
          </p:nvPr>
        </p:nvSpPr>
        <p:spPr>
          <a:xfrm>
            <a:off x="5650572" y="1602675"/>
            <a:ext cx="3071400" cy="30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07" name="Google Shape;107;p2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9" name="Google Shape;109;p21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0" name="Google Shape;110;p21"/>
          <p:cNvSpPr txBox="1">
            <a:spLocks noGrp="1"/>
          </p:cNvSpPr>
          <p:nvPr>
            <p:ph type="title"/>
          </p:nvPr>
        </p:nvSpPr>
        <p:spPr>
          <a:xfrm>
            <a:off x="319500" y="936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11" name="Google Shape;111;p21"/>
          <p:cNvSpPr txBox="1">
            <a:spLocks noGrp="1"/>
          </p:cNvSpPr>
          <p:nvPr>
            <p:ph type="body" idx="1"/>
          </p:nvPr>
        </p:nvSpPr>
        <p:spPr>
          <a:xfrm>
            <a:off x="319500" y="1846804"/>
            <a:ext cx="2808000" cy="280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12" name="Google Shape;112;p2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8" name="Google Shape;18;p3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2"/>
          <p:cNvSpPr/>
          <p:nvPr/>
        </p:nvSpPr>
        <p:spPr>
          <a:xfrm>
            <a:off x="4572000" y="1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5" name="Google Shape;115;p22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6" name="Google Shape;116;p22"/>
          <p:cNvSpPr txBox="1">
            <a:spLocks noGrp="1"/>
          </p:cNvSpPr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7" name="Google Shape;117;p22"/>
          <p:cNvSpPr txBox="1">
            <a:spLocks noGrp="1"/>
          </p:cNvSpPr>
          <p:nvPr>
            <p:ph type="subTitle" idx="1"/>
          </p:nvPr>
        </p:nvSpPr>
        <p:spPr>
          <a:xfrm>
            <a:off x="265500" y="2735371"/>
            <a:ext cx="4045200" cy="13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18" name="Google Shape;118;p22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9" name="Google Shape;119;p2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1" name="Google Shape;121;p23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2" name="Google Shape;122;p23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3" name="Google Shape;123;p23"/>
          <p:cNvSpPr txBox="1">
            <a:spLocks noGrp="1"/>
          </p:cNvSpPr>
          <p:nvPr>
            <p:ph type="body" idx="1"/>
          </p:nvPr>
        </p:nvSpPr>
        <p:spPr>
          <a:xfrm>
            <a:off x="328017" y="4226025"/>
            <a:ext cx="83886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124" name="Google Shape;124;p2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6" name="Google Shape;126;p24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7" name="Google Shape;127;p24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8" name="Google Shape;128;p24"/>
          <p:cNvSpPr txBox="1">
            <a:spLocks noGrp="1"/>
          </p:cNvSpPr>
          <p:nvPr>
            <p:ph type="title" hasCustomPrompt="1"/>
          </p:nvPr>
        </p:nvSpPr>
        <p:spPr>
          <a:xfrm>
            <a:off x="853950" y="1304850"/>
            <a:ext cx="7436100" cy="15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129" name="Google Shape;129;p24"/>
          <p:cNvSpPr txBox="1">
            <a:spLocks noGrp="1"/>
          </p:cNvSpPr>
          <p:nvPr>
            <p:ph type="body" idx="1"/>
          </p:nvPr>
        </p:nvSpPr>
        <p:spPr>
          <a:xfrm>
            <a:off x="853950" y="2919450"/>
            <a:ext cx="7436100" cy="10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0" name="Google Shape;130;p2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Google Shape;22;p4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3" name="Google Shape;23;p4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4" name="Google Shape;24;p4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5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0" name="Google Shape;30;p5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1" name="Google Shape;31;p5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2400303" y="1602675"/>
            <a:ext cx="30714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2"/>
          </p:nvPr>
        </p:nvSpPr>
        <p:spPr>
          <a:xfrm>
            <a:off x="5650572" y="1602675"/>
            <a:ext cx="30714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Google Shape;40;p7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319500" y="936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319500" y="1846804"/>
            <a:ext cx="2808000" cy="280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rgbClr val="353535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Google Shape;45;p8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283103" y="712141"/>
            <a:ext cx="6244200" cy="383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/>
          <p:nvPr/>
        </p:nvSpPr>
        <p:spPr>
          <a:xfrm>
            <a:off x="4572000" y="1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0" name="Google Shape;5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1" name="Google Shape;51;p9"/>
          <p:cNvSpPr txBox="1">
            <a:spLocks noGrp="1"/>
          </p:cNvSpPr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subTitle" idx="1"/>
          </p:nvPr>
        </p:nvSpPr>
        <p:spPr>
          <a:xfrm>
            <a:off x="265500" y="273537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Google Shape;56;p10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7" name="Google Shape;57;p10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8" name="Google Shape;58;p10"/>
          <p:cNvSpPr txBox="1">
            <a:spLocks noGrp="1"/>
          </p:cNvSpPr>
          <p:nvPr>
            <p:ph type="body" idx="1"/>
          </p:nvPr>
        </p:nvSpPr>
        <p:spPr>
          <a:xfrm>
            <a:off x="328017" y="4226025"/>
            <a:ext cx="8388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wiss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wiss-2">
    <p:bg>
      <p:bgPr>
        <a:solidFill>
          <a:schemeClr val="lt1"/>
        </a:solid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3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5"/>
          <p:cNvSpPr txBox="1">
            <a:spLocks noGrp="1"/>
          </p:cNvSpPr>
          <p:nvPr>
            <p:ph type="ctrTitle"/>
          </p:nvPr>
        </p:nvSpPr>
        <p:spPr>
          <a:xfrm>
            <a:off x="2371725" y="630225"/>
            <a:ext cx="6331500" cy="250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rial"/>
              <a:buNone/>
            </a:pPr>
            <a:r>
              <a:rPr lang="ru"/>
              <a:t>О результатах </a:t>
            </a:r>
            <a:endParaRPr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rial"/>
              <a:buNone/>
            </a:pPr>
            <a:r>
              <a:rPr lang="ru"/>
              <a:t>основного периода  ГИА-9</a:t>
            </a:r>
            <a:endParaRPr/>
          </a:p>
        </p:txBody>
      </p:sp>
      <p:sp>
        <p:nvSpPr>
          <p:cNvPr id="136" name="Google Shape;136;p25"/>
          <p:cNvSpPr txBox="1">
            <a:spLocks noGrp="1"/>
          </p:cNvSpPr>
          <p:nvPr>
            <p:ph type="subTitle" idx="1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Arial"/>
              <a:buNone/>
            </a:pPr>
            <a:r>
              <a:rPr lang="ru" sz="4100" b="1">
                <a:latin typeface="Raleway"/>
                <a:ea typeface="Raleway"/>
                <a:cs typeface="Raleway"/>
                <a:sym typeface="Raleway"/>
              </a:rPr>
              <a:t>2023/2024 учебный год</a:t>
            </a:r>
            <a:endParaRPr sz="2400" b="1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4"/>
          <p:cNvSpPr txBox="1">
            <a:spLocks noGrp="1"/>
          </p:cNvSpPr>
          <p:nvPr>
            <p:ph type="title"/>
          </p:nvPr>
        </p:nvSpPr>
        <p:spPr>
          <a:xfrm>
            <a:off x="283100" y="712150"/>
            <a:ext cx="8620500" cy="101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Результат</a:t>
            </a:r>
            <a:endParaRPr/>
          </a:p>
        </p:txBody>
      </p:sp>
      <p:sp>
        <p:nvSpPr>
          <p:cNvPr id="208" name="Google Shape;208;p34"/>
          <p:cNvSpPr/>
          <p:nvPr/>
        </p:nvSpPr>
        <p:spPr>
          <a:xfrm>
            <a:off x="371775" y="1988900"/>
            <a:ext cx="2629500" cy="2244900"/>
          </a:xfrm>
          <a:prstGeom prst="wedgeRectCallout">
            <a:avLst>
              <a:gd name="adj1" fmla="val -20833"/>
              <a:gd name="adj2" fmla="val 625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Успеваемость:</a:t>
            </a:r>
            <a:endParaRPr sz="2500" b="1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600" b="1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ctr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50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97,01%</a:t>
            </a:r>
            <a:endParaRPr/>
          </a:p>
        </p:txBody>
      </p:sp>
      <p:sp>
        <p:nvSpPr>
          <p:cNvPr id="209" name="Google Shape;209;p34"/>
          <p:cNvSpPr/>
          <p:nvPr/>
        </p:nvSpPr>
        <p:spPr>
          <a:xfrm>
            <a:off x="3210432" y="1988900"/>
            <a:ext cx="2629500" cy="2244900"/>
          </a:xfrm>
          <a:prstGeom prst="wedgeRectCallout">
            <a:avLst>
              <a:gd name="adj1" fmla="val -20833"/>
              <a:gd name="adj2" fmla="val 625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34"/>
          <p:cNvSpPr/>
          <p:nvPr/>
        </p:nvSpPr>
        <p:spPr>
          <a:xfrm>
            <a:off x="6049089" y="1988900"/>
            <a:ext cx="2629500" cy="2244900"/>
          </a:xfrm>
          <a:prstGeom prst="wedgeRectCallout">
            <a:avLst>
              <a:gd name="adj1" fmla="val -20833"/>
              <a:gd name="adj2" fmla="val 625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34"/>
          <p:cNvSpPr txBox="1">
            <a:spLocks noGrp="1"/>
          </p:cNvSpPr>
          <p:nvPr>
            <p:ph type="title"/>
          </p:nvPr>
        </p:nvSpPr>
        <p:spPr>
          <a:xfrm>
            <a:off x="6125275" y="2061900"/>
            <a:ext cx="2481600" cy="200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/>
              <a:t>Средний балл:</a:t>
            </a:r>
            <a:endParaRPr sz="2100"/>
          </a:p>
          <a:p>
            <a:pPr marL="0" lvl="0" indent="0" algn="ctr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5000"/>
              <a:t>3,86</a:t>
            </a:r>
            <a:endParaRPr sz="1900"/>
          </a:p>
        </p:txBody>
      </p:sp>
      <p:sp>
        <p:nvSpPr>
          <p:cNvPr id="212" name="Google Shape;212;p34"/>
          <p:cNvSpPr txBox="1">
            <a:spLocks noGrp="1"/>
          </p:cNvSpPr>
          <p:nvPr>
            <p:ph type="title"/>
          </p:nvPr>
        </p:nvSpPr>
        <p:spPr>
          <a:xfrm>
            <a:off x="3286625" y="2061900"/>
            <a:ext cx="2481600" cy="200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/>
              <a:t>Качество:</a:t>
            </a:r>
            <a:endParaRPr sz="2500"/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endParaRPr sz="1200"/>
          </a:p>
          <a:p>
            <a:pPr marL="0" lvl="0" indent="0" algn="ctr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5000"/>
              <a:t>75,62%</a:t>
            </a:r>
            <a:endParaRPr sz="19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5"/>
          <p:cNvSpPr txBox="1">
            <a:spLocks noGrp="1"/>
          </p:cNvSpPr>
          <p:nvPr>
            <p:ph type="title"/>
          </p:nvPr>
        </p:nvSpPr>
        <p:spPr>
          <a:xfrm>
            <a:off x="317525" y="255425"/>
            <a:ext cx="4045200" cy="439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4000">
                <a:latin typeface="Lato"/>
                <a:ea typeface="Lato"/>
                <a:cs typeface="Lato"/>
                <a:sym typeface="Lato"/>
              </a:rPr>
              <a:t>по</a:t>
            </a:r>
            <a:r>
              <a:rPr lang="ru"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ru">
                <a:solidFill>
                  <a:schemeClr val="dk1"/>
                </a:solidFill>
              </a:rPr>
              <a:t>ИСТОРИИ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ОГЭ   сдавали</a:t>
            </a:r>
            <a:endParaRPr sz="55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5500">
                <a:solidFill>
                  <a:schemeClr val="dk1"/>
                </a:solidFill>
              </a:rPr>
              <a:t>8</a:t>
            </a:r>
            <a:r>
              <a:rPr lang="ru"/>
              <a:t>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rial"/>
              <a:buNone/>
            </a:pPr>
            <a:r>
              <a:rPr lang="ru"/>
              <a:t>человек</a:t>
            </a:r>
            <a:br>
              <a:rPr lang="ru"/>
            </a:br>
            <a:endParaRPr>
              <a:solidFill>
                <a:schemeClr val="accent5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18" name="Google Shape;218;p35" title="Диаграмма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05800" y="1346325"/>
            <a:ext cx="5567649" cy="3442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6"/>
          <p:cNvSpPr txBox="1">
            <a:spLocks noGrp="1"/>
          </p:cNvSpPr>
          <p:nvPr>
            <p:ph type="title"/>
          </p:nvPr>
        </p:nvSpPr>
        <p:spPr>
          <a:xfrm>
            <a:off x="283103" y="712141"/>
            <a:ext cx="6244200" cy="383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Результат</a:t>
            </a:r>
            <a:endParaRPr/>
          </a:p>
        </p:txBody>
      </p:sp>
      <p:sp>
        <p:nvSpPr>
          <p:cNvPr id="224" name="Google Shape;224;p36"/>
          <p:cNvSpPr/>
          <p:nvPr/>
        </p:nvSpPr>
        <p:spPr>
          <a:xfrm>
            <a:off x="371775" y="1988900"/>
            <a:ext cx="2629500" cy="2244900"/>
          </a:xfrm>
          <a:prstGeom prst="wedgeRectCallout">
            <a:avLst>
              <a:gd name="adj1" fmla="val -20833"/>
              <a:gd name="adj2" fmla="val 625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Успеваемость:</a:t>
            </a:r>
            <a:endParaRPr sz="2500" b="1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600" b="1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ctr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50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87,5%</a:t>
            </a:r>
            <a:endParaRPr/>
          </a:p>
        </p:txBody>
      </p:sp>
      <p:sp>
        <p:nvSpPr>
          <p:cNvPr id="225" name="Google Shape;225;p36"/>
          <p:cNvSpPr/>
          <p:nvPr/>
        </p:nvSpPr>
        <p:spPr>
          <a:xfrm>
            <a:off x="3210432" y="1988900"/>
            <a:ext cx="2629500" cy="2244900"/>
          </a:xfrm>
          <a:prstGeom prst="wedgeRectCallout">
            <a:avLst>
              <a:gd name="adj1" fmla="val -20833"/>
              <a:gd name="adj2" fmla="val 625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36"/>
          <p:cNvSpPr/>
          <p:nvPr/>
        </p:nvSpPr>
        <p:spPr>
          <a:xfrm>
            <a:off x="6049089" y="1988900"/>
            <a:ext cx="2629500" cy="2244900"/>
          </a:xfrm>
          <a:prstGeom prst="wedgeRectCallout">
            <a:avLst>
              <a:gd name="adj1" fmla="val -20833"/>
              <a:gd name="adj2" fmla="val 625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36"/>
          <p:cNvSpPr txBox="1">
            <a:spLocks noGrp="1"/>
          </p:cNvSpPr>
          <p:nvPr>
            <p:ph type="title"/>
          </p:nvPr>
        </p:nvSpPr>
        <p:spPr>
          <a:xfrm>
            <a:off x="6125275" y="2061900"/>
            <a:ext cx="2481600" cy="200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/>
              <a:t>Средний балл:</a:t>
            </a:r>
            <a:endParaRPr sz="2100"/>
          </a:p>
          <a:p>
            <a:pPr marL="0" lvl="0" indent="0" algn="ctr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5000"/>
              <a:t>4,0</a:t>
            </a:r>
            <a:endParaRPr sz="1900"/>
          </a:p>
        </p:txBody>
      </p:sp>
      <p:sp>
        <p:nvSpPr>
          <p:cNvPr id="228" name="Google Shape;228;p36"/>
          <p:cNvSpPr txBox="1">
            <a:spLocks noGrp="1"/>
          </p:cNvSpPr>
          <p:nvPr>
            <p:ph type="title"/>
          </p:nvPr>
        </p:nvSpPr>
        <p:spPr>
          <a:xfrm>
            <a:off x="3286625" y="2061900"/>
            <a:ext cx="2481600" cy="200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/>
              <a:t>Качество:</a:t>
            </a:r>
            <a:endParaRPr sz="2500"/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endParaRPr sz="1200"/>
          </a:p>
          <a:p>
            <a:pPr marL="0" lvl="0" indent="0" algn="ctr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5000"/>
              <a:t>87,5%</a:t>
            </a:r>
            <a:endParaRPr sz="19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7"/>
          <p:cNvSpPr txBox="1">
            <a:spLocks noGrp="1"/>
          </p:cNvSpPr>
          <p:nvPr>
            <p:ph type="title"/>
          </p:nvPr>
        </p:nvSpPr>
        <p:spPr>
          <a:xfrm>
            <a:off x="283125" y="417600"/>
            <a:ext cx="7276800" cy="279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4000">
                <a:latin typeface="Lato"/>
                <a:ea typeface="Lato"/>
                <a:cs typeface="Lato"/>
                <a:sym typeface="Lato"/>
              </a:rPr>
              <a:t>по</a:t>
            </a:r>
            <a:r>
              <a:rPr lang="ru"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ru">
                <a:solidFill>
                  <a:schemeClr val="dk1"/>
                </a:solidFill>
              </a:rPr>
              <a:t>ОБЩЕСТВОЗНАНИЮ</a:t>
            </a:r>
            <a:r>
              <a:rPr lang="ru"/>
              <a:t/>
            </a:r>
            <a:br>
              <a:rPr lang="ru"/>
            </a:br>
            <a:r>
              <a:rPr lang="ru"/>
              <a:t>ОГЭ сдавали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5500">
                <a:solidFill>
                  <a:schemeClr val="dk1"/>
                </a:solidFill>
              </a:rPr>
              <a:t>122</a:t>
            </a:r>
            <a:r>
              <a:rPr lang="ru"/>
              <a:t>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rial"/>
              <a:buNone/>
            </a:pPr>
            <a:r>
              <a:rPr lang="ru"/>
              <a:t>человека</a:t>
            </a:r>
            <a:endParaRPr/>
          </a:p>
        </p:txBody>
      </p:sp>
      <p:pic>
        <p:nvPicPr>
          <p:cNvPr id="234" name="Google Shape;234;p37" title="Диаграмма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34150" y="1867050"/>
            <a:ext cx="5165250" cy="3193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8"/>
          <p:cNvSpPr txBox="1">
            <a:spLocks noGrp="1"/>
          </p:cNvSpPr>
          <p:nvPr>
            <p:ph type="title"/>
          </p:nvPr>
        </p:nvSpPr>
        <p:spPr>
          <a:xfrm>
            <a:off x="283103" y="712141"/>
            <a:ext cx="6244200" cy="383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Результат</a:t>
            </a:r>
            <a:endParaRPr/>
          </a:p>
        </p:txBody>
      </p:sp>
      <p:sp>
        <p:nvSpPr>
          <p:cNvPr id="240" name="Google Shape;240;p38"/>
          <p:cNvSpPr/>
          <p:nvPr/>
        </p:nvSpPr>
        <p:spPr>
          <a:xfrm>
            <a:off x="371775" y="1988900"/>
            <a:ext cx="2629500" cy="2244900"/>
          </a:xfrm>
          <a:prstGeom prst="wedgeRectCallout">
            <a:avLst>
              <a:gd name="adj1" fmla="val -20833"/>
              <a:gd name="adj2" fmla="val 625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Успеваемость:</a:t>
            </a:r>
            <a:endParaRPr sz="2500" b="1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600" b="1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ctr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50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96,72%</a:t>
            </a:r>
            <a:endParaRPr/>
          </a:p>
        </p:txBody>
      </p:sp>
      <p:sp>
        <p:nvSpPr>
          <p:cNvPr id="241" name="Google Shape;241;p38"/>
          <p:cNvSpPr/>
          <p:nvPr/>
        </p:nvSpPr>
        <p:spPr>
          <a:xfrm>
            <a:off x="3210432" y="1988900"/>
            <a:ext cx="2629500" cy="2244900"/>
          </a:xfrm>
          <a:prstGeom prst="wedgeRectCallout">
            <a:avLst>
              <a:gd name="adj1" fmla="val -20833"/>
              <a:gd name="adj2" fmla="val 625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38"/>
          <p:cNvSpPr/>
          <p:nvPr/>
        </p:nvSpPr>
        <p:spPr>
          <a:xfrm>
            <a:off x="6049089" y="1988900"/>
            <a:ext cx="2629500" cy="2244900"/>
          </a:xfrm>
          <a:prstGeom prst="wedgeRectCallout">
            <a:avLst>
              <a:gd name="adj1" fmla="val -20833"/>
              <a:gd name="adj2" fmla="val 625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38"/>
          <p:cNvSpPr txBox="1">
            <a:spLocks noGrp="1"/>
          </p:cNvSpPr>
          <p:nvPr>
            <p:ph type="title"/>
          </p:nvPr>
        </p:nvSpPr>
        <p:spPr>
          <a:xfrm>
            <a:off x="6125275" y="2061900"/>
            <a:ext cx="2481600" cy="200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/>
              <a:t>Средний балл:</a:t>
            </a:r>
            <a:endParaRPr sz="2100"/>
          </a:p>
          <a:p>
            <a:pPr marL="0" lvl="0" indent="0" algn="ctr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5000"/>
              <a:t>3,68</a:t>
            </a:r>
            <a:endParaRPr sz="1900"/>
          </a:p>
        </p:txBody>
      </p:sp>
      <p:sp>
        <p:nvSpPr>
          <p:cNvPr id="244" name="Google Shape;244;p38"/>
          <p:cNvSpPr txBox="1">
            <a:spLocks noGrp="1"/>
          </p:cNvSpPr>
          <p:nvPr>
            <p:ph type="title"/>
          </p:nvPr>
        </p:nvSpPr>
        <p:spPr>
          <a:xfrm>
            <a:off x="3286625" y="2061900"/>
            <a:ext cx="2481600" cy="200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/>
              <a:t>Качество:</a:t>
            </a:r>
            <a:endParaRPr sz="2500"/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endParaRPr sz="1200"/>
          </a:p>
          <a:p>
            <a:pPr marL="0" lvl="0" indent="0" algn="ctr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5000"/>
              <a:t>61,48%</a:t>
            </a:r>
            <a:endParaRPr sz="19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9"/>
          <p:cNvSpPr txBox="1">
            <a:spLocks noGrp="1"/>
          </p:cNvSpPr>
          <p:nvPr>
            <p:ph type="title"/>
          </p:nvPr>
        </p:nvSpPr>
        <p:spPr>
          <a:xfrm>
            <a:off x="304875" y="92325"/>
            <a:ext cx="6244200" cy="276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4000">
                <a:latin typeface="Lato"/>
                <a:ea typeface="Lato"/>
                <a:cs typeface="Lato"/>
                <a:sym typeface="Lato"/>
              </a:rPr>
              <a:t>по</a:t>
            </a:r>
            <a:r>
              <a:rPr lang="ru"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ru">
                <a:solidFill>
                  <a:schemeClr val="dk1"/>
                </a:solidFill>
              </a:rPr>
              <a:t>ГЕОГРАФИИ</a:t>
            </a:r>
            <a:r>
              <a:rPr lang="ru"/>
              <a:t/>
            </a:r>
            <a:br>
              <a:rPr lang="ru"/>
            </a:br>
            <a:r>
              <a:rPr lang="ru"/>
              <a:t>ОГЭ сдавали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rial"/>
              <a:buNone/>
            </a:pPr>
            <a:r>
              <a:rPr lang="ru" sz="5500">
                <a:solidFill>
                  <a:schemeClr val="dk1"/>
                </a:solidFill>
              </a:rPr>
              <a:t>61</a:t>
            </a:r>
            <a:r>
              <a:rPr lang="ru"/>
              <a:t> человек</a:t>
            </a:r>
            <a:endParaRPr/>
          </a:p>
        </p:txBody>
      </p:sp>
      <p:pic>
        <p:nvPicPr>
          <p:cNvPr id="250" name="Google Shape;250;p39" title="Диаграмма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61999" y="1961700"/>
            <a:ext cx="4837224" cy="2991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40"/>
          <p:cNvSpPr txBox="1">
            <a:spLocks noGrp="1"/>
          </p:cNvSpPr>
          <p:nvPr>
            <p:ph type="title"/>
          </p:nvPr>
        </p:nvSpPr>
        <p:spPr>
          <a:xfrm>
            <a:off x="283100" y="712150"/>
            <a:ext cx="8620500" cy="101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Результат</a:t>
            </a:r>
            <a:endParaRPr/>
          </a:p>
        </p:txBody>
      </p:sp>
      <p:sp>
        <p:nvSpPr>
          <p:cNvPr id="256" name="Google Shape;256;p40"/>
          <p:cNvSpPr/>
          <p:nvPr/>
        </p:nvSpPr>
        <p:spPr>
          <a:xfrm>
            <a:off x="371775" y="1988900"/>
            <a:ext cx="2629500" cy="2244900"/>
          </a:xfrm>
          <a:prstGeom prst="wedgeRectCallout">
            <a:avLst>
              <a:gd name="adj1" fmla="val -20833"/>
              <a:gd name="adj2" fmla="val 625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Успеваемость:</a:t>
            </a:r>
            <a:endParaRPr sz="2500" b="1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600" b="1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ctr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50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98,36%</a:t>
            </a:r>
            <a:endParaRPr/>
          </a:p>
        </p:txBody>
      </p:sp>
      <p:sp>
        <p:nvSpPr>
          <p:cNvPr id="257" name="Google Shape;257;p40"/>
          <p:cNvSpPr/>
          <p:nvPr/>
        </p:nvSpPr>
        <p:spPr>
          <a:xfrm>
            <a:off x="3210432" y="1988900"/>
            <a:ext cx="2629500" cy="2244900"/>
          </a:xfrm>
          <a:prstGeom prst="wedgeRectCallout">
            <a:avLst>
              <a:gd name="adj1" fmla="val -20833"/>
              <a:gd name="adj2" fmla="val 625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40"/>
          <p:cNvSpPr/>
          <p:nvPr/>
        </p:nvSpPr>
        <p:spPr>
          <a:xfrm>
            <a:off x="6049089" y="1988900"/>
            <a:ext cx="2629500" cy="2244900"/>
          </a:xfrm>
          <a:prstGeom prst="wedgeRectCallout">
            <a:avLst>
              <a:gd name="adj1" fmla="val -20833"/>
              <a:gd name="adj2" fmla="val 625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40"/>
          <p:cNvSpPr txBox="1">
            <a:spLocks noGrp="1"/>
          </p:cNvSpPr>
          <p:nvPr>
            <p:ph type="title"/>
          </p:nvPr>
        </p:nvSpPr>
        <p:spPr>
          <a:xfrm>
            <a:off x="6125275" y="2061900"/>
            <a:ext cx="2481600" cy="200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/>
              <a:t>Средний балл:</a:t>
            </a:r>
            <a:endParaRPr sz="2100"/>
          </a:p>
          <a:p>
            <a:pPr marL="0" lvl="0" indent="0" algn="ctr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5000"/>
              <a:t>3,8</a:t>
            </a:r>
            <a:endParaRPr sz="1900"/>
          </a:p>
        </p:txBody>
      </p:sp>
      <p:sp>
        <p:nvSpPr>
          <p:cNvPr id="260" name="Google Shape;260;p40"/>
          <p:cNvSpPr txBox="1">
            <a:spLocks noGrp="1"/>
          </p:cNvSpPr>
          <p:nvPr>
            <p:ph type="title"/>
          </p:nvPr>
        </p:nvSpPr>
        <p:spPr>
          <a:xfrm>
            <a:off x="3286625" y="2061900"/>
            <a:ext cx="2481600" cy="200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/>
              <a:t>Качество:</a:t>
            </a:r>
            <a:endParaRPr sz="2500"/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endParaRPr sz="1200"/>
          </a:p>
          <a:p>
            <a:pPr marL="0" lvl="0" indent="0" algn="ctr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5000"/>
              <a:t>68,85%</a:t>
            </a:r>
            <a:endParaRPr sz="19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41"/>
          <p:cNvSpPr txBox="1">
            <a:spLocks noGrp="1"/>
          </p:cNvSpPr>
          <p:nvPr>
            <p:ph type="title"/>
          </p:nvPr>
        </p:nvSpPr>
        <p:spPr>
          <a:xfrm>
            <a:off x="217875" y="157575"/>
            <a:ext cx="4547100" cy="379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4000">
                <a:latin typeface="Lato"/>
                <a:ea typeface="Lato"/>
                <a:cs typeface="Lato"/>
                <a:sym typeface="Lato"/>
              </a:rPr>
              <a:t>по</a:t>
            </a:r>
            <a:r>
              <a:rPr lang="ru"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ru">
                <a:solidFill>
                  <a:schemeClr val="dk1"/>
                </a:solidFill>
              </a:rPr>
              <a:t>БИОЛОГИИ</a:t>
            </a:r>
            <a:r>
              <a:rPr lang="ru"/>
              <a:t/>
            </a:r>
            <a:br>
              <a:rPr lang="ru"/>
            </a:br>
            <a:r>
              <a:rPr lang="ru"/>
              <a:t>ОГЭ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сдавали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rial"/>
              <a:buNone/>
            </a:pPr>
            <a:r>
              <a:rPr lang="ru" sz="5500">
                <a:solidFill>
                  <a:schemeClr val="dk1"/>
                </a:solidFill>
              </a:rPr>
              <a:t>22</a:t>
            </a:r>
            <a:r>
              <a:rPr lang="ru"/>
              <a:t> человека</a:t>
            </a:r>
            <a:endParaRPr/>
          </a:p>
        </p:txBody>
      </p:sp>
      <p:pic>
        <p:nvPicPr>
          <p:cNvPr id="266" name="Google Shape;266;p41" title="Диаграмма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63200" y="1803825"/>
            <a:ext cx="4677576" cy="2892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42"/>
          <p:cNvSpPr txBox="1">
            <a:spLocks noGrp="1"/>
          </p:cNvSpPr>
          <p:nvPr>
            <p:ph type="title"/>
          </p:nvPr>
        </p:nvSpPr>
        <p:spPr>
          <a:xfrm>
            <a:off x="283100" y="712150"/>
            <a:ext cx="8620500" cy="101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Результат</a:t>
            </a:r>
            <a:endParaRPr/>
          </a:p>
        </p:txBody>
      </p:sp>
      <p:sp>
        <p:nvSpPr>
          <p:cNvPr id="272" name="Google Shape;272;p42"/>
          <p:cNvSpPr/>
          <p:nvPr/>
        </p:nvSpPr>
        <p:spPr>
          <a:xfrm>
            <a:off x="371775" y="1988900"/>
            <a:ext cx="2629500" cy="2244900"/>
          </a:xfrm>
          <a:prstGeom prst="wedgeRectCallout">
            <a:avLst>
              <a:gd name="adj1" fmla="val -20833"/>
              <a:gd name="adj2" fmla="val 625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Успеваемость:</a:t>
            </a:r>
            <a:endParaRPr sz="2500" b="1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600" b="1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ctr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50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100%</a:t>
            </a:r>
            <a:endParaRPr/>
          </a:p>
        </p:txBody>
      </p:sp>
      <p:sp>
        <p:nvSpPr>
          <p:cNvPr id="273" name="Google Shape;273;p42"/>
          <p:cNvSpPr/>
          <p:nvPr/>
        </p:nvSpPr>
        <p:spPr>
          <a:xfrm>
            <a:off x="3210432" y="1988900"/>
            <a:ext cx="2629500" cy="2244900"/>
          </a:xfrm>
          <a:prstGeom prst="wedgeRectCallout">
            <a:avLst>
              <a:gd name="adj1" fmla="val -20833"/>
              <a:gd name="adj2" fmla="val 625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42"/>
          <p:cNvSpPr/>
          <p:nvPr/>
        </p:nvSpPr>
        <p:spPr>
          <a:xfrm>
            <a:off x="6049089" y="1988900"/>
            <a:ext cx="2629500" cy="2244900"/>
          </a:xfrm>
          <a:prstGeom prst="wedgeRectCallout">
            <a:avLst>
              <a:gd name="adj1" fmla="val -20833"/>
              <a:gd name="adj2" fmla="val 625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42"/>
          <p:cNvSpPr txBox="1">
            <a:spLocks noGrp="1"/>
          </p:cNvSpPr>
          <p:nvPr>
            <p:ph type="title"/>
          </p:nvPr>
        </p:nvSpPr>
        <p:spPr>
          <a:xfrm>
            <a:off x="6125275" y="2061900"/>
            <a:ext cx="2481600" cy="200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/>
              <a:t>Средний балл:</a:t>
            </a:r>
            <a:endParaRPr sz="2100"/>
          </a:p>
          <a:p>
            <a:pPr marL="0" lvl="0" indent="0" algn="ctr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5000"/>
              <a:t>3,91</a:t>
            </a:r>
            <a:endParaRPr sz="1900"/>
          </a:p>
        </p:txBody>
      </p:sp>
      <p:sp>
        <p:nvSpPr>
          <p:cNvPr id="276" name="Google Shape;276;p42"/>
          <p:cNvSpPr txBox="1">
            <a:spLocks noGrp="1"/>
          </p:cNvSpPr>
          <p:nvPr>
            <p:ph type="title"/>
          </p:nvPr>
        </p:nvSpPr>
        <p:spPr>
          <a:xfrm>
            <a:off x="3286625" y="2061900"/>
            <a:ext cx="2481600" cy="200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/>
              <a:t>Качество:</a:t>
            </a:r>
            <a:endParaRPr sz="2500"/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endParaRPr sz="1200"/>
          </a:p>
          <a:p>
            <a:pPr marL="0" lvl="0" indent="0" algn="ctr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5000"/>
              <a:t>72,73%</a:t>
            </a:r>
            <a:endParaRPr sz="19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43"/>
          <p:cNvSpPr txBox="1">
            <a:spLocks noGrp="1"/>
          </p:cNvSpPr>
          <p:nvPr>
            <p:ph type="title"/>
          </p:nvPr>
        </p:nvSpPr>
        <p:spPr>
          <a:xfrm>
            <a:off x="272250" y="102700"/>
            <a:ext cx="6244200" cy="290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4000">
                <a:latin typeface="Lato"/>
                <a:ea typeface="Lato"/>
                <a:cs typeface="Lato"/>
                <a:sym typeface="Lato"/>
              </a:rPr>
              <a:t>по</a:t>
            </a:r>
            <a:r>
              <a:rPr lang="ru"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ru">
                <a:solidFill>
                  <a:schemeClr val="dk1"/>
                </a:solidFill>
              </a:rPr>
              <a:t>ИНФОРМАТИКЕ</a:t>
            </a:r>
            <a:r>
              <a:rPr lang="ru"/>
              <a:t/>
            </a:r>
            <a:br>
              <a:rPr lang="ru"/>
            </a:br>
            <a:r>
              <a:rPr lang="ru"/>
              <a:t>ОГЭ сдавали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rial"/>
              <a:buNone/>
            </a:pPr>
            <a:r>
              <a:rPr lang="ru" sz="5500">
                <a:solidFill>
                  <a:schemeClr val="dk1"/>
                </a:solidFill>
              </a:rPr>
              <a:t>101</a:t>
            </a:r>
            <a:r>
              <a:rPr lang="ru"/>
              <a:t> человек</a:t>
            </a:r>
            <a:endParaRPr/>
          </a:p>
        </p:txBody>
      </p:sp>
      <p:pic>
        <p:nvPicPr>
          <p:cNvPr id="282" name="Google Shape;282;p43" title="Диаграмма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40975" y="2077500"/>
            <a:ext cx="4694676" cy="2902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6"/>
          <p:cNvSpPr txBox="1">
            <a:spLocks noGrp="1"/>
          </p:cNvSpPr>
          <p:nvPr>
            <p:ph type="title" idx="4294967295"/>
          </p:nvPr>
        </p:nvSpPr>
        <p:spPr>
          <a:xfrm>
            <a:off x="535775" y="712150"/>
            <a:ext cx="5971200" cy="7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</a:pPr>
            <a:r>
              <a:rPr lang="ru" sz="3600" b="0">
                <a:latin typeface="Lato"/>
                <a:ea typeface="Lato"/>
                <a:cs typeface="Lato"/>
                <a:sym typeface="Lato"/>
              </a:rPr>
              <a:t>В</a:t>
            </a:r>
            <a:r>
              <a:rPr lang="ru" sz="3600">
                <a:solidFill>
                  <a:schemeClr val="dk1"/>
                </a:solidFill>
              </a:rPr>
              <a:t> 2023-2024 </a:t>
            </a:r>
            <a:r>
              <a:rPr lang="ru" sz="3600" b="0">
                <a:latin typeface="Lato"/>
                <a:ea typeface="Lato"/>
                <a:cs typeface="Lato"/>
                <a:sym typeface="Lato"/>
              </a:rPr>
              <a:t>учебном году</a:t>
            </a:r>
            <a:endParaRPr sz="2400" b="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3600">
              <a:solidFill>
                <a:schemeClr val="dk1"/>
              </a:solidFill>
            </a:endParaRPr>
          </a:p>
        </p:txBody>
      </p:sp>
      <p:sp>
        <p:nvSpPr>
          <p:cNvPr id="142" name="Google Shape;142;p26"/>
          <p:cNvSpPr txBox="1">
            <a:spLocks noGrp="1"/>
          </p:cNvSpPr>
          <p:nvPr>
            <p:ph type="title" idx="4294967295"/>
          </p:nvPr>
        </p:nvSpPr>
        <p:spPr>
          <a:xfrm>
            <a:off x="535775" y="1480150"/>
            <a:ext cx="6327900" cy="306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 b="0">
                <a:latin typeface="Lato"/>
                <a:ea typeface="Lato"/>
                <a:cs typeface="Lato"/>
                <a:sym typeface="Lato"/>
              </a:rPr>
              <a:t> к экзаменам было допущено</a:t>
            </a:r>
            <a:r>
              <a:rPr lang="ru" sz="1800" b="0">
                <a:latin typeface="Lato"/>
                <a:ea typeface="Lato"/>
                <a:cs typeface="Lato"/>
                <a:sym typeface="Lato"/>
              </a:rPr>
              <a:t> </a:t>
            </a:r>
            <a:endParaRPr sz="1800" b="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3100">
                <a:solidFill>
                  <a:schemeClr val="dk1"/>
                </a:solidFill>
              </a:rPr>
              <a:t>204 </a:t>
            </a:r>
            <a:r>
              <a:rPr lang="ru" sz="2500" b="0">
                <a:latin typeface="Lato"/>
                <a:ea typeface="Lato"/>
                <a:cs typeface="Lato"/>
                <a:sym typeface="Lato"/>
              </a:rPr>
              <a:t>человека:</a:t>
            </a:r>
            <a:endParaRPr sz="2500" b="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3100">
                <a:solidFill>
                  <a:schemeClr val="dk1"/>
                </a:solidFill>
              </a:rPr>
              <a:t>5 </a:t>
            </a:r>
            <a:r>
              <a:rPr lang="ru" sz="2500" b="0">
                <a:latin typeface="Lato"/>
                <a:ea typeface="Lato"/>
                <a:cs typeface="Lato"/>
                <a:sym typeface="Lato"/>
              </a:rPr>
              <a:t>второгодников</a:t>
            </a:r>
            <a:r>
              <a:rPr lang="ru" sz="3100" b="0">
                <a:latin typeface="Lato"/>
                <a:ea typeface="Lato"/>
                <a:cs typeface="Lato"/>
                <a:sym typeface="Lato"/>
              </a:rPr>
              <a:t>,</a:t>
            </a:r>
            <a:endParaRPr sz="3100" b="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3100">
                <a:solidFill>
                  <a:schemeClr val="dk1"/>
                </a:solidFill>
              </a:rPr>
              <a:t>12 </a:t>
            </a:r>
            <a:r>
              <a:rPr lang="ru" sz="2500" b="0"/>
              <a:t>-</a:t>
            </a:r>
            <a:r>
              <a:rPr lang="ru" sz="3100">
                <a:solidFill>
                  <a:schemeClr val="dk1"/>
                </a:solidFill>
              </a:rPr>
              <a:t> </a:t>
            </a:r>
            <a:r>
              <a:rPr lang="ru" sz="2500" b="0">
                <a:latin typeface="Lato"/>
                <a:ea typeface="Lato"/>
                <a:cs typeface="Lato"/>
                <a:sym typeface="Lato"/>
              </a:rPr>
              <a:t>ГВЭ (2 на дому),</a:t>
            </a:r>
            <a:endParaRPr sz="2500" b="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</a:pPr>
            <a:r>
              <a:rPr lang="ru" sz="3100">
                <a:solidFill>
                  <a:schemeClr val="dk1"/>
                </a:solidFill>
              </a:rPr>
              <a:t>3 </a:t>
            </a:r>
            <a:r>
              <a:rPr lang="ru" sz="2500" b="0">
                <a:latin typeface="Lato"/>
                <a:ea typeface="Lato"/>
                <a:cs typeface="Lato"/>
                <a:sym typeface="Lato"/>
              </a:rPr>
              <a:t>выпускника  - промежуточная аттестация</a:t>
            </a:r>
            <a:endParaRPr sz="2500" b="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800" b="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43" name="Google Shape;143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16975" y="580950"/>
            <a:ext cx="1491175" cy="199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06975" y="1684500"/>
            <a:ext cx="1428750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16975" y="2838325"/>
            <a:ext cx="1428750" cy="190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44"/>
          <p:cNvSpPr txBox="1">
            <a:spLocks noGrp="1"/>
          </p:cNvSpPr>
          <p:nvPr>
            <p:ph type="title"/>
          </p:nvPr>
        </p:nvSpPr>
        <p:spPr>
          <a:xfrm>
            <a:off x="283100" y="712150"/>
            <a:ext cx="8620500" cy="101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Результат</a:t>
            </a:r>
            <a:endParaRPr/>
          </a:p>
        </p:txBody>
      </p:sp>
      <p:sp>
        <p:nvSpPr>
          <p:cNvPr id="288" name="Google Shape;288;p44"/>
          <p:cNvSpPr/>
          <p:nvPr/>
        </p:nvSpPr>
        <p:spPr>
          <a:xfrm>
            <a:off x="371775" y="1988900"/>
            <a:ext cx="2629500" cy="2244900"/>
          </a:xfrm>
          <a:prstGeom prst="wedgeRectCallout">
            <a:avLst>
              <a:gd name="adj1" fmla="val -20833"/>
              <a:gd name="adj2" fmla="val 625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Успеваемость:</a:t>
            </a:r>
            <a:endParaRPr sz="2500" b="1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600" b="1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ctr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50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99,01%</a:t>
            </a:r>
            <a:endParaRPr/>
          </a:p>
        </p:txBody>
      </p:sp>
      <p:sp>
        <p:nvSpPr>
          <p:cNvPr id="289" name="Google Shape;289;p44"/>
          <p:cNvSpPr/>
          <p:nvPr/>
        </p:nvSpPr>
        <p:spPr>
          <a:xfrm>
            <a:off x="3210432" y="1988900"/>
            <a:ext cx="2629500" cy="2244900"/>
          </a:xfrm>
          <a:prstGeom prst="wedgeRectCallout">
            <a:avLst>
              <a:gd name="adj1" fmla="val -20833"/>
              <a:gd name="adj2" fmla="val 625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44"/>
          <p:cNvSpPr/>
          <p:nvPr/>
        </p:nvSpPr>
        <p:spPr>
          <a:xfrm>
            <a:off x="6049089" y="1988900"/>
            <a:ext cx="2629500" cy="2244900"/>
          </a:xfrm>
          <a:prstGeom prst="wedgeRectCallout">
            <a:avLst>
              <a:gd name="adj1" fmla="val -20833"/>
              <a:gd name="adj2" fmla="val 625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44"/>
          <p:cNvSpPr txBox="1">
            <a:spLocks noGrp="1"/>
          </p:cNvSpPr>
          <p:nvPr>
            <p:ph type="title"/>
          </p:nvPr>
        </p:nvSpPr>
        <p:spPr>
          <a:xfrm>
            <a:off x="6125275" y="2061900"/>
            <a:ext cx="2481600" cy="200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/>
              <a:t>Средний балл:</a:t>
            </a:r>
            <a:endParaRPr sz="2100"/>
          </a:p>
          <a:p>
            <a:pPr marL="0" lvl="0" indent="0" algn="ctr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5000"/>
              <a:t>3,67</a:t>
            </a:r>
            <a:endParaRPr sz="1900"/>
          </a:p>
        </p:txBody>
      </p:sp>
      <p:sp>
        <p:nvSpPr>
          <p:cNvPr id="292" name="Google Shape;292;p44"/>
          <p:cNvSpPr txBox="1">
            <a:spLocks noGrp="1"/>
          </p:cNvSpPr>
          <p:nvPr>
            <p:ph type="title"/>
          </p:nvPr>
        </p:nvSpPr>
        <p:spPr>
          <a:xfrm>
            <a:off x="3286625" y="2061900"/>
            <a:ext cx="2481600" cy="200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/>
              <a:t>Качество:</a:t>
            </a:r>
            <a:endParaRPr sz="2500"/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endParaRPr sz="1200"/>
          </a:p>
          <a:p>
            <a:pPr marL="0" lvl="0" indent="0" algn="ctr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5000"/>
              <a:t>60,40%</a:t>
            </a:r>
            <a:endParaRPr sz="19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45"/>
          <p:cNvSpPr txBox="1">
            <a:spLocks noGrp="1"/>
          </p:cNvSpPr>
          <p:nvPr>
            <p:ph type="title"/>
          </p:nvPr>
        </p:nvSpPr>
        <p:spPr>
          <a:xfrm>
            <a:off x="217850" y="167449"/>
            <a:ext cx="6244200" cy="361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4000">
                <a:latin typeface="Lato"/>
                <a:ea typeface="Lato"/>
                <a:cs typeface="Lato"/>
                <a:sym typeface="Lato"/>
              </a:rPr>
              <a:t>по</a:t>
            </a:r>
            <a:r>
              <a:rPr lang="ru"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ru">
                <a:solidFill>
                  <a:schemeClr val="dk1"/>
                </a:solidFill>
              </a:rPr>
              <a:t>АНГЛИЙСКОМУ языку</a:t>
            </a:r>
            <a:r>
              <a:rPr lang="ru"/>
              <a:t/>
            </a:r>
            <a:br>
              <a:rPr lang="ru"/>
            </a:br>
            <a:r>
              <a:rPr lang="ru"/>
              <a:t>ОГЭ сдавали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rial"/>
              <a:buNone/>
            </a:pPr>
            <a:r>
              <a:rPr lang="ru" sz="5500">
                <a:solidFill>
                  <a:schemeClr val="dk1"/>
                </a:solidFill>
              </a:rPr>
              <a:t>29</a:t>
            </a:r>
            <a:r>
              <a:rPr lang="ru"/>
              <a:t> человек</a:t>
            </a:r>
            <a:endParaRPr/>
          </a:p>
        </p:txBody>
      </p:sp>
      <p:pic>
        <p:nvPicPr>
          <p:cNvPr id="298" name="Google Shape;298;p45" title="Диаграмма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64875" y="1846825"/>
            <a:ext cx="4792149" cy="296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46"/>
          <p:cNvSpPr txBox="1">
            <a:spLocks noGrp="1"/>
          </p:cNvSpPr>
          <p:nvPr>
            <p:ph type="title"/>
          </p:nvPr>
        </p:nvSpPr>
        <p:spPr>
          <a:xfrm>
            <a:off x="283100" y="712150"/>
            <a:ext cx="8620500" cy="101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Результат</a:t>
            </a:r>
            <a:endParaRPr/>
          </a:p>
        </p:txBody>
      </p:sp>
      <p:sp>
        <p:nvSpPr>
          <p:cNvPr id="304" name="Google Shape;304;p46"/>
          <p:cNvSpPr/>
          <p:nvPr/>
        </p:nvSpPr>
        <p:spPr>
          <a:xfrm>
            <a:off x="371775" y="1988900"/>
            <a:ext cx="2629500" cy="2244900"/>
          </a:xfrm>
          <a:prstGeom prst="wedgeRectCallout">
            <a:avLst>
              <a:gd name="adj1" fmla="val -20833"/>
              <a:gd name="adj2" fmla="val 625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Успеваемость:</a:t>
            </a:r>
            <a:endParaRPr sz="2500" b="1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600" b="1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ctr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50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100%</a:t>
            </a:r>
            <a:endParaRPr/>
          </a:p>
        </p:txBody>
      </p:sp>
      <p:sp>
        <p:nvSpPr>
          <p:cNvPr id="305" name="Google Shape;305;p46"/>
          <p:cNvSpPr/>
          <p:nvPr/>
        </p:nvSpPr>
        <p:spPr>
          <a:xfrm>
            <a:off x="3210432" y="1988900"/>
            <a:ext cx="2629500" cy="2244900"/>
          </a:xfrm>
          <a:prstGeom prst="wedgeRectCallout">
            <a:avLst>
              <a:gd name="adj1" fmla="val -20833"/>
              <a:gd name="adj2" fmla="val 625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46"/>
          <p:cNvSpPr/>
          <p:nvPr/>
        </p:nvSpPr>
        <p:spPr>
          <a:xfrm>
            <a:off x="6049089" y="1988900"/>
            <a:ext cx="2629500" cy="2244900"/>
          </a:xfrm>
          <a:prstGeom prst="wedgeRectCallout">
            <a:avLst>
              <a:gd name="adj1" fmla="val -20833"/>
              <a:gd name="adj2" fmla="val 625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46"/>
          <p:cNvSpPr txBox="1">
            <a:spLocks noGrp="1"/>
          </p:cNvSpPr>
          <p:nvPr>
            <p:ph type="title"/>
          </p:nvPr>
        </p:nvSpPr>
        <p:spPr>
          <a:xfrm>
            <a:off x="6125275" y="2061900"/>
            <a:ext cx="2481600" cy="200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/>
              <a:t>Средний балл:</a:t>
            </a:r>
            <a:endParaRPr sz="2100"/>
          </a:p>
          <a:p>
            <a:pPr marL="0" lvl="0" indent="0" algn="ctr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5000"/>
              <a:t>4,28</a:t>
            </a:r>
            <a:endParaRPr sz="1900"/>
          </a:p>
        </p:txBody>
      </p:sp>
      <p:sp>
        <p:nvSpPr>
          <p:cNvPr id="308" name="Google Shape;308;p46"/>
          <p:cNvSpPr txBox="1">
            <a:spLocks noGrp="1"/>
          </p:cNvSpPr>
          <p:nvPr>
            <p:ph type="title"/>
          </p:nvPr>
        </p:nvSpPr>
        <p:spPr>
          <a:xfrm>
            <a:off x="3286625" y="2061900"/>
            <a:ext cx="2481600" cy="200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/>
              <a:t>Качество:</a:t>
            </a:r>
            <a:endParaRPr sz="2500"/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endParaRPr sz="1200"/>
          </a:p>
          <a:p>
            <a:pPr marL="0" lvl="0" indent="0" algn="ctr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5000"/>
              <a:t>82,76%</a:t>
            </a:r>
            <a:endParaRPr sz="19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47"/>
          <p:cNvSpPr txBox="1">
            <a:spLocks noGrp="1"/>
          </p:cNvSpPr>
          <p:nvPr>
            <p:ph type="title"/>
          </p:nvPr>
        </p:nvSpPr>
        <p:spPr>
          <a:xfrm>
            <a:off x="239600" y="396797"/>
            <a:ext cx="6244200" cy="269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4000">
                <a:latin typeface="Lato"/>
                <a:ea typeface="Lato"/>
                <a:cs typeface="Lato"/>
                <a:sym typeface="Lato"/>
              </a:rPr>
              <a:t>по</a:t>
            </a:r>
            <a:r>
              <a:rPr lang="ru"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ru">
                <a:solidFill>
                  <a:schemeClr val="dk1"/>
                </a:solidFill>
              </a:rPr>
              <a:t>ЛИТЕРАТУРЕ</a:t>
            </a:r>
            <a:r>
              <a:rPr lang="ru"/>
              <a:t/>
            </a:r>
            <a:br>
              <a:rPr lang="ru"/>
            </a:br>
            <a:r>
              <a:rPr lang="ru"/>
              <a:t>ОГЭ сдавали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rial"/>
              <a:buNone/>
            </a:pPr>
            <a:r>
              <a:rPr lang="ru" sz="5500">
                <a:solidFill>
                  <a:schemeClr val="dk1"/>
                </a:solidFill>
              </a:rPr>
              <a:t>14</a:t>
            </a:r>
            <a:r>
              <a:rPr lang="ru"/>
              <a:t> человек</a:t>
            </a:r>
            <a:br>
              <a:rPr lang="ru"/>
            </a:br>
            <a:endParaRPr/>
          </a:p>
        </p:txBody>
      </p:sp>
      <p:pic>
        <p:nvPicPr>
          <p:cNvPr id="314" name="Google Shape;314;p47" title="Диаграмма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91000" y="1940077"/>
            <a:ext cx="4888824" cy="302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48"/>
          <p:cNvSpPr txBox="1">
            <a:spLocks noGrp="1"/>
          </p:cNvSpPr>
          <p:nvPr>
            <p:ph type="title"/>
          </p:nvPr>
        </p:nvSpPr>
        <p:spPr>
          <a:xfrm>
            <a:off x="283100" y="712150"/>
            <a:ext cx="8620500" cy="101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Результат</a:t>
            </a:r>
            <a:endParaRPr/>
          </a:p>
        </p:txBody>
      </p:sp>
      <p:sp>
        <p:nvSpPr>
          <p:cNvPr id="320" name="Google Shape;320;p48"/>
          <p:cNvSpPr/>
          <p:nvPr/>
        </p:nvSpPr>
        <p:spPr>
          <a:xfrm>
            <a:off x="371775" y="1988900"/>
            <a:ext cx="2629500" cy="2244900"/>
          </a:xfrm>
          <a:prstGeom prst="wedgeRectCallout">
            <a:avLst>
              <a:gd name="adj1" fmla="val -20833"/>
              <a:gd name="adj2" fmla="val 625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Успеваемость:</a:t>
            </a:r>
            <a:endParaRPr sz="2500" b="1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600" b="1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ctr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50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85,71%</a:t>
            </a:r>
            <a:endParaRPr/>
          </a:p>
        </p:txBody>
      </p:sp>
      <p:sp>
        <p:nvSpPr>
          <p:cNvPr id="321" name="Google Shape;321;p48"/>
          <p:cNvSpPr/>
          <p:nvPr/>
        </p:nvSpPr>
        <p:spPr>
          <a:xfrm>
            <a:off x="3210432" y="1988900"/>
            <a:ext cx="2629500" cy="2244900"/>
          </a:xfrm>
          <a:prstGeom prst="wedgeRectCallout">
            <a:avLst>
              <a:gd name="adj1" fmla="val -20833"/>
              <a:gd name="adj2" fmla="val 625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48"/>
          <p:cNvSpPr/>
          <p:nvPr/>
        </p:nvSpPr>
        <p:spPr>
          <a:xfrm>
            <a:off x="6049089" y="1988900"/>
            <a:ext cx="2629500" cy="2244900"/>
          </a:xfrm>
          <a:prstGeom prst="wedgeRectCallout">
            <a:avLst>
              <a:gd name="adj1" fmla="val -20833"/>
              <a:gd name="adj2" fmla="val 625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48"/>
          <p:cNvSpPr txBox="1">
            <a:spLocks noGrp="1"/>
          </p:cNvSpPr>
          <p:nvPr>
            <p:ph type="title"/>
          </p:nvPr>
        </p:nvSpPr>
        <p:spPr>
          <a:xfrm>
            <a:off x="6125275" y="2061900"/>
            <a:ext cx="2481600" cy="200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/>
              <a:t>Средний балл:</a:t>
            </a:r>
            <a:endParaRPr sz="2100"/>
          </a:p>
          <a:p>
            <a:pPr marL="0" lvl="0" indent="0" algn="ctr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5000"/>
              <a:t>4,07</a:t>
            </a:r>
            <a:endParaRPr sz="1900"/>
          </a:p>
        </p:txBody>
      </p:sp>
      <p:sp>
        <p:nvSpPr>
          <p:cNvPr id="324" name="Google Shape;324;p48"/>
          <p:cNvSpPr txBox="1">
            <a:spLocks noGrp="1"/>
          </p:cNvSpPr>
          <p:nvPr>
            <p:ph type="title"/>
          </p:nvPr>
        </p:nvSpPr>
        <p:spPr>
          <a:xfrm>
            <a:off x="3286625" y="2061900"/>
            <a:ext cx="2481600" cy="200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/>
              <a:t>Качество:</a:t>
            </a:r>
            <a:endParaRPr sz="2500"/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endParaRPr sz="1200"/>
          </a:p>
          <a:p>
            <a:pPr marL="0" lvl="0" indent="0" algn="ctr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5000"/>
              <a:t>71,43%</a:t>
            </a:r>
            <a:endParaRPr sz="19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49"/>
          <p:cNvSpPr txBox="1">
            <a:spLocks noGrp="1"/>
          </p:cNvSpPr>
          <p:nvPr>
            <p:ph type="title"/>
          </p:nvPr>
        </p:nvSpPr>
        <p:spPr>
          <a:xfrm>
            <a:off x="283100" y="221825"/>
            <a:ext cx="5297400" cy="274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4000">
                <a:latin typeface="Lato"/>
                <a:ea typeface="Lato"/>
                <a:cs typeface="Lato"/>
                <a:sym typeface="Lato"/>
              </a:rPr>
              <a:t>по</a:t>
            </a:r>
            <a:r>
              <a:rPr lang="ru"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ru">
                <a:solidFill>
                  <a:schemeClr val="dk1"/>
                </a:solidFill>
              </a:rPr>
              <a:t>ХИМИИ</a:t>
            </a:r>
            <a:r>
              <a:rPr lang="ru"/>
              <a:t/>
            </a:r>
            <a:br>
              <a:rPr lang="ru"/>
            </a:br>
            <a:r>
              <a:rPr lang="ru"/>
              <a:t>ОГЭ сдавали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rial"/>
              <a:buNone/>
            </a:pPr>
            <a:r>
              <a:rPr lang="ru" sz="5500">
                <a:solidFill>
                  <a:schemeClr val="dk1"/>
                </a:solidFill>
              </a:rPr>
              <a:t>11</a:t>
            </a:r>
            <a:r>
              <a:rPr lang="ru"/>
              <a:t> человек</a:t>
            </a:r>
            <a:endParaRPr/>
          </a:p>
        </p:txBody>
      </p:sp>
      <p:pic>
        <p:nvPicPr>
          <p:cNvPr id="330" name="Google Shape;330;p49" title="Диаграмма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01775" y="2067175"/>
            <a:ext cx="4806375" cy="2971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50"/>
          <p:cNvSpPr txBox="1">
            <a:spLocks noGrp="1"/>
          </p:cNvSpPr>
          <p:nvPr>
            <p:ph type="title"/>
          </p:nvPr>
        </p:nvSpPr>
        <p:spPr>
          <a:xfrm>
            <a:off x="283100" y="712150"/>
            <a:ext cx="8620500" cy="101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Результат</a:t>
            </a:r>
            <a:endParaRPr/>
          </a:p>
        </p:txBody>
      </p:sp>
      <p:sp>
        <p:nvSpPr>
          <p:cNvPr id="336" name="Google Shape;336;p50"/>
          <p:cNvSpPr/>
          <p:nvPr/>
        </p:nvSpPr>
        <p:spPr>
          <a:xfrm>
            <a:off x="371775" y="1988900"/>
            <a:ext cx="2629500" cy="2244900"/>
          </a:xfrm>
          <a:prstGeom prst="wedgeRectCallout">
            <a:avLst>
              <a:gd name="adj1" fmla="val -20833"/>
              <a:gd name="adj2" fmla="val 625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Успеваемость:</a:t>
            </a:r>
            <a:endParaRPr sz="2500" b="1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600" b="1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ctr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50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100%</a:t>
            </a:r>
            <a:endParaRPr/>
          </a:p>
        </p:txBody>
      </p:sp>
      <p:sp>
        <p:nvSpPr>
          <p:cNvPr id="337" name="Google Shape;337;p50"/>
          <p:cNvSpPr/>
          <p:nvPr/>
        </p:nvSpPr>
        <p:spPr>
          <a:xfrm>
            <a:off x="3210432" y="1988900"/>
            <a:ext cx="2629500" cy="2244900"/>
          </a:xfrm>
          <a:prstGeom prst="wedgeRectCallout">
            <a:avLst>
              <a:gd name="adj1" fmla="val -20833"/>
              <a:gd name="adj2" fmla="val 625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50"/>
          <p:cNvSpPr/>
          <p:nvPr/>
        </p:nvSpPr>
        <p:spPr>
          <a:xfrm>
            <a:off x="6049089" y="1988900"/>
            <a:ext cx="2629500" cy="2244900"/>
          </a:xfrm>
          <a:prstGeom prst="wedgeRectCallout">
            <a:avLst>
              <a:gd name="adj1" fmla="val -20833"/>
              <a:gd name="adj2" fmla="val 625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50"/>
          <p:cNvSpPr txBox="1">
            <a:spLocks noGrp="1"/>
          </p:cNvSpPr>
          <p:nvPr>
            <p:ph type="title"/>
          </p:nvPr>
        </p:nvSpPr>
        <p:spPr>
          <a:xfrm>
            <a:off x="6125275" y="2061900"/>
            <a:ext cx="2481600" cy="200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/>
              <a:t>Средний балл:</a:t>
            </a:r>
            <a:endParaRPr sz="2100"/>
          </a:p>
          <a:p>
            <a:pPr marL="0" lvl="0" indent="0" algn="ctr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5000"/>
              <a:t>4,45</a:t>
            </a:r>
            <a:endParaRPr sz="1900"/>
          </a:p>
        </p:txBody>
      </p:sp>
      <p:sp>
        <p:nvSpPr>
          <p:cNvPr id="340" name="Google Shape;340;p50"/>
          <p:cNvSpPr txBox="1">
            <a:spLocks noGrp="1"/>
          </p:cNvSpPr>
          <p:nvPr>
            <p:ph type="title"/>
          </p:nvPr>
        </p:nvSpPr>
        <p:spPr>
          <a:xfrm>
            <a:off x="3286625" y="2061900"/>
            <a:ext cx="2481600" cy="200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/>
              <a:t>Качество:</a:t>
            </a:r>
            <a:endParaRPr sz="2500"/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endParaRPr sz="1200"/>
          </a:p>
          <a:p>
            <a:pPr marL="0" lvl="0" indent="0" algn="ctr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5000"/>
              <a:t>72,73%</a:t>
            </a:r>
            <a:endParaRPr sz="19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51"/>
          <p:cNvSpPr txBox="1">
            <a:spLocks noGrp="1"/>
          </p:cNvSpPr>
          <p:nvPr>
            <p:ph type="title"/>
          </p:nvPr>
        </p:nvSpPr>
        <p:spPr>
          <a:xfrm>
            <a:off x="272225" y="243575"/>
            <a:ext cx="4808100" cy="268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4000">
                <a:latin typeface="Lato"/>
                <a:ea typeface="Lato"/>
                <a:cs typeface="Lato"/>
                <a:sym typeface="Lato"/>
              </a:rPr>
              <a:t>по</a:t>
            </a:r>
            <a:r>
              <a:rPr lang="ru"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ru">
                <a:solidFill>
                  <a:schemeClr val="dk1"/>
                </a:solidFill>
              </a:rPr>
              <a:t>ФИЗИКЕ</a:t>
            </a:r>
            <a:r>
              <a:rPr lang="ru"/>
              <a:t/>
            </a:r>
            <a:br>
              <a:rPr lang="ru"/>
            </a:br>
            <a:r>
              <a:rPr lang="ru"/>
              <a:t>ОГЭ сдавали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rial"/>
              <a:buNone/>
            </a:pPr>
            <a:r>
              <a:rPr lang="ru" sz="5500">
                <a:solidFill>
                  <a:schemeClr val="dk1"/>
                </a:solidFill>
              </a:rPr>
              <a:t>8</a:t>
            </a:r>
            <a:r>
              <a:rPr lang="ru"/>
              <a:t> человек</a:t>
            </a:r>
            <a:endParaRPr/>
          </a:p>
        </p:txBody>
      </p:sp>
      <p:pic>
        <p:nvPicPr>
          <p:cNvPr id="346" name="Google Shape;346;p51" title="Диаграмма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34450" y="2011900"/>
            <a:ext cx="4808100" cy="29729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52"/>
          <p:cNvSpPr txBox="1">
            <a:spLocks noGrp="1"/>
          </p:cNvSpPr>
          <p:nvPr>
            <p:ph type="title"/>
          </p:nvPr>
        </p:nvSpPr>
        <p:spPr>
          <a:xfrm>
            <a:off x="283100" y="712150"/>
            <a:ext cx="8620500" cy="101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Результат</a:t>
            </a:r>
            <a:endParaRPr/>
          </a:p>
        </p:txBody>
      </p:sp>
      <p:sp>
        <p:nvSpPr>
          <p:cNvPr id="352" name="Google Shape;352;p52"/>
          <p:cNvSpPr/>
          <p:nvPr/>
        </p:nvSpPr>
        <p:spPr>
          <a:xfrm>
            <a:off x="371775" y="1988900"/>
            <a:ext cx="2629500" cy="2244900"/>
          </a:xfrm>
          <a:prstGeom prst="wedgeRectCallout">
            <a:avLst>
              <a:gd name="adj1" fmla="val -20833"/>
              <a:gd name="adj2" fmla="val 625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Успеваемость:</a:t>
            </a:r>
            <a:endParaRPr sz="2500" b="1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600" b="1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ctr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50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100%</a:t>
            </a:r>
            <a:endParaRPr/>
          </a:p>
        </p:txBody>
      </p:sp>
      <p:sp>
        <p:nvSpPr>
          <p:cNvPr id="353" name="Google Shape;353;p52"/>
          <p:cNvSpPr/>
          <p:nvPr/>
        </p:nvSpPr>
        <p:spPr>
          <a:xfrm>
            <a:off x="3210432" y="1988900"/>
            <a:ext cx="2629500" cy="2244900"/>
          </a:xfrm>
          <a:prstGeom prst="wedgeRectCallout">
            <a:avLst>
              <a:gd name="adj1" fmla="val -20833"/>
              <a:gd name="adj2" fmla="val 625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p52"/>
          <p:cNvSpPr/>
          <p:nvPr/>
        </p:nvSpPr>
        <p:spPr>
          <a:xfrm>
            <a:off x="6049089" y="1988900"/>
            <a:ext cx="2629500" cy="2244900"/>
          </a:xfrm>
          <a:prstGeom prst="wedgeRectCallout">
            <a:avLst>
              <a:gd name="adj1" fmla="val -20833"/>
              <a:gd name="adj2" fmla="val 625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355;p52"/>
          <p:cNvSpPr txBox="1">
            <a:spLocks noGrp="1"/>
          </p:cNvSpPr>
          <p:nvPr>
            <p:ph type="title"/>
          </p:nvPr>
        </p:nvSpPr>
        <p:spPr>
          <a:xfrm>
            <a:off x="6125275" y="2061900"/>
            <a:ext cx="2481600" cy="200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/>
              <a:t>Средний балл:</a:t>
            </a:r>
            <a:endParaRPr sz="2100"/>
          </a:p>
          <a:p>
            <a:pPr marL="0" lvl="0" indent="0" algn="ctr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5000"/>
              <a:t>4</a:t>
            </a:r>
            <a:endParaRPr sz="1900"/>
          </a:p>
        </p:txBody>
      </p:sp>
      <p:sp>
        <p:nvSpPr>
          <p:cNvPr id="356" name="Google Shape;356;p52"/>
          <p:cNvSpPr txBox="1">
            <a:spLocks noGrp="1"/>
          </p:cNvSpPr>
          <p:nvPr>
            <p:ph type="title"/>
          </p:nvPr>
        </p:nvSpPr>
        <p:spPr>
          <a:xfrm>
            <a:off x="3286625" y="2061900"/>
            <a:ext cx="2481600" cy="200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/>
              <a:t>Качество:</a:t>
            </a:r>
            <a:endParaRPr sz="2500"/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endParaRPr sz="1200"/>
          </a:p>
          <a:p>
            <a:pPr marL="0" lvl="0" indent="0" algn="ctr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5000"/>
              <a:t>100%</a:t>
            </a:r>
            <a:endParaRPr sz="19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1" name="Google Shape;361;p5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6300" y="162725"/>
            <a:ext cx="8766675" cy="4818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62" name="Google Shape;362;p53" descr="Кусок клейкой ленты, который удерживает заметку на слайде"/>
          <p:cNvPicPr preferRelativeResize="0"/>
          <p:nvPr/>
        </p:nvPicPr>
        <p:blipFill rotWithShape="1">
          <a:blip r:embed="rId4">
            <a:alphaModFix/>
          </a:blip>
          <a:srcRect l="9244" t="5926" r="2118" b="10011"/>
          <a:stretch/>
        </p:blipFill>
        <p:spPr>
          <a:xfrm rot="154828">
            <a:off x="3536000" y="147301"/>
            <a:ext cx="2072000" cy="736050"/>
          </a:xfrm>
          <a:prstGeom prst="rect">
            <a:avLst/>
          </a:prstGeom>
          <a:noFill/>
          <a:ln>
            <a:noFill/>
          </a:ln>
        </p:spPr>
      </p:pic>
      <p:sp>
        <p:nvSpPr>
          <p:cNvPr id="363" name="Google Shape;363;p53"/>
          <p:cNvSpPr txBox="1"/>
          <p:nvPr/>
        </p:nvSpPr>
        <p:spPr>
          <a:xfrm>
            <a:off x="781350" y="995100"/>
            <a:ext cx="7581300" cy="315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Анализ результатов проведения ГИА-9 показал:</a:t>
            </a:r>
            <a:endParaRPr sz="28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Char char="➔"/>
            </a:pPr>
            <a:r>
              <a:rPr lang="ru" sz="24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Большинство обучающихся справились </a:t>
            </a:r>
            <a:r>
              <a:rPr lang="ru" sz="24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с выпускными испытаниями</a:t>
            </a:r>
            <a:r>
              <a:rPr lang="ru" sz="24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достаточно успешно.</a:t>
            </a:r>
            <a:endParaRPr sz="2400" b="1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400"/>
              <a:buFont typeface="Raleway"/>
              <a:buChar char="➔"/>
            </a:pPr>
            <a:r>
              <a:rPr lang="ru" sz="24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Есть расхождения </a:t>
            </a:r>
            <a:r>
              <a:rPr lang="ru" sz="24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результативности годовых и экзаменационных</a:t>
            </a:r>
            <a:r>
              <a:rPr lang="ru" sz="24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оценок.</a:t>
            </a:r>
            <a:endParaRPr sz="12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94500" y="350300"/>
            <a:ext cx="4556274" cy="397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7" descr="Кусок клейкой ленты, который удерживает заметку на слайде"/>
          <p:cNvPicPr preferRelativeResize="0"/>
          <p:nvPr/>
        </p:nvPicPr>
        <p:blipFill rotWithShape="1">
          <a:blip r:embed="rId4">
            <a:alphaModFix/>
          </a:blip>
          <a:srcRect l="9244" t="5926" r="2118" b="10011"/>
          <a:stretch/>
        </p:blipFill>
        <p:spPr>
          <a:xfrm rot="154828">
            <a:off x="3536000" y="147301"/>
            <a:ext cx="2072000" cy="73605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7"/>
          <p:cNvSpPr txBox="1"/>
          <p:nvPr/>
        </p:nvSpPr>
        <p:spPr>
          <a:xfrm>
            <a:off x="3057825" y="687425"/>
            <a:ext cx="3479700" cy="28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 b="1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rPr>
              <a:t>Успешно прошли ГИА-9 </a:t>
            </a:r>
            <a:endParaRPr sz="3000" b="1">
              <a:solidFill>
                <a:schemeClr val="lt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 b="1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rPr>
              <a:t>в основной период </a:t>
            </a:r>
            <a:r>
              <a:rPr lang="ru" sz="30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192</a:t>
            </a:r>
            <a:r>
              <a:rPr lang="ru" sz="3000" b="1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rPr>
              <a:t> выпускника</a:t>
            </a:r>
            <a:endParaRPr sz="3000" b="1">
              <a:solidFill>
                <a:schemeClr val="lt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" name="Google Shape;368;p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6300" y="162725"/>
            <a:ext cx="8766675" cy="4818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69" name="Google Shape;369;p54" descr="Кусок клейкой ленты, который удерживает заметку на слайде"/>
          <p:cNvPicPr preferRelativeResize="0"/>
          <p:nvPr/>
        </p:nvPicPr>
        <p:blipFill rotWithShape="1">
          <a:blip r:embed="rId4">
            <a:alphaModFix/>
          </a:blip>
          <a:srcRect l="9244" t="5926" r="2118" b="10011"/>
          <a:stretch/>
        </p:blipFill>
        <p:spPr>
          <a:xfrm rot="154828">
            <a:off x="3536000" y="147301"/>
            <a:ext cx="2072000" cy="736050"/>
          </a:xfrm>
          <a:prstGeom prst="rect">
            <a:avLst/>
          </a:prstGeom>
          <a:noFill/>
          <a:ln>
            <a:noFill/>
          </a:ln>
        </p:spPr>
      </p:pic>
      <p:sp>
        <p:nvSpPr>
          <p:cNvPr id="370" name="Google Shape;370;p54"/>
          <p:cNvSpPr txBox="1"/>
          <p:nvPr/>
        </p:nvSpPr>
        <p:spPr>
          <a:xfrm>
            <a:off x="596775" y="531775"/>
            <a:ext cx="7729500" cy="377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700" b="1">
                <a:solidFill>
                  <a:srgbClr val="F46524"/>
                </a:solidFill>
                <a:latin typeface="Raleway"/>
                <a:ea typeface="Raleway"/>
                <a:cs typeface="Raleway"/>
                <a:sym typeface="Raleway"/>
              </a:rPr>
              <a:t>Рекомендуется:</a:t>
            </a:r>
            <a:endParaRPr sz="2700" b="1">
              <a:solidFill>
                <a:srgbClr val="F46524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4191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46524"/>
              </a:buClr>
              <a:buSzPts val="3000"/>
              <a:buFont typeface="Lato"/>
              <a:buChar char="➔"/>
            </a:pPr>
            <a:r>
              <a:rPr lang="ru" sz="2450">
                <a:solidFill>
                  <a:srgbClr val="090906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провести заседания МО по результатам государственной итоговой аттестации;</a:t>
            </a:r>
            <a:endParaRPr sz="2450">
              <a:solidFill>
                <a:srgbClr val="090906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marL="457200" lvl="0" indent="-4191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46524"/>
              </a:buClr>
              <a:buSzPts val="3000"/>
              <a:buFont typeface="Lato"/>
              <a:buChar char="➔"/>
            </a:pPr>
            <a:r>
              <a:rPr lang="ru" sz="2450">
                <a:solidFill>
                  <a:srgbClr val="090906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решить вопрос организации индивидуально-групповых консультаций с обучающимися;</a:t>
            </a:r>
            <a:endParaRPr sz="3850">
              <a:solidFill>
                <a:srgbClr val="090906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marL="457200" lvl="0" indent="-4191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46524"/>
              </a:buClr>
              <a:buSzPts val="3000"/>
              <a:buFont typeface="Lato"/>
              <a:buChar char="➔"/>
            </a:pPr>
            <a:r>
              <a:rPr lang="ru" sz="2450">
                <a:solidFill>
                  <a:srgbClr val="090906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классным руководителям активизировать работу с обучающимися с низкой мотивацией к учебе.</a:t>
            </a:r>
            <a:endParaRPr sz="2450">
              <a:solidFill>
                <a:srgbClr val="090906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450">
              <a:solidFill>
                <a:srgbClr val="090906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sz="2450">
              <a:solidFill>
                <a:srgbClr val="090906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55"/>
          <p:cNvSpPr txBox="1">
            <a:spLocks noGrp="1"/>
          </p:cNvSpPr>
          <p:nvPr>
            <p:ph type="title"/>
          </p:nvPr>
        </p:nvSpPr>
        <p:spPr>
          <a:xfrm>
            <a:off x="170500" y="411575"/>
            <a:ext cx="8816700" cy="6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ru">
                <a:solidFill>
                  <a:schemeClr val="lt2"/>
                </a:solidFill>
              </a:rPr>
              <a:t>Этапы работы по проведению ГИА 2023-2024 </a:t>
            </a:r>
            <a:endParaRPr>
              <a:solidFill>
                <a:schemeClr val="lt2"/>
              </a:solidFill>
            </a:endParaRPr>
          </a:p>
        </p:txBody>
      </p:sp>
      <p:graphicFrame>
        <p:nvGraphicFramePr>
          <p:cNvPr id="376" name="Google Shape;376;p55"/>
          <p:cNvGraphicFramePr/>
          <p:nvPr/>
        </p:nvGraphicFramePr>
        <p:xfrm>
          <a:off x="355000" y="2393975"/>
          <a:ext cx="8417200" cy="719125"/>
        </p:xfrm>
        <a:graphic>
          <a:graphicData uri="http://schemas.openxmlformats.org/drawingml/2006/table">
            <a:tbl>
              <a:tblPr>
                <a:noFill/>
                <a:tableStyleId>{8941D65F-A8BD-4CFC-BB53-C96A58A85DED}</a:tableStyleId>
              </a:tblPr>
              <a:tblGrid>
                <a:gridCol w="69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74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097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94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94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94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94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94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940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940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719125">
                <a:tc grid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ru" sz="1800" u="none" strike="noStrike" cap="none">
                          <a:solidFill>
                            <a:srgbClr val="FFFFFF"/>
                          </a:solidFill>
                        </a:rPr>
                        <a:t>202</a:t>
                      </a:r>
                      <a:r>
                        <a:rPr lang="ru" sz="1800">
                          <a:solidFill>
                            <a:srgbClr val="FFFFFF"/>
                          </a:solidFill>
                        </a:rPr>
                        <a:t>4</a:t>
                      </a:r>
                      <a:endParaRPr sz="1800" u="none" strike="noStrike" cap="none">
                        <a:solidFill>
                          <a:srgbClr val="FFFFFF"/>
                        </a:solidFill>
                      </a:endParaRPr>
                    </a:p>
                  </a:txBody>
                  <a:tcPr marL="91425" marR="0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ru" sz="1800" u="none" strike="noStrike" cap="none">
                          <a:solidFill>
                            <a:srgbClr val="FFFFFF"/>
                          </a:solidFill>
                        </a:rPr>
                        <a:t>202</a:t>
                      </a:r>
                      <a:r>
                        <a:rPr lang="ru" sz="1800">
                          <a:solidFill>
                            <a:srgbClr val="FFFFFF"/>
                          </a:solidFill>
                        </a:rPr>
                        <a:t>5</a:t>
                      </a:r>
                      <a:endParaRPr sz="1800" u="none" strike="noStrike" cap="none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377" name="Google Shape;377;p55"/>
          <p:cNvCxnSpPr/>
          <p:nvPr/>
        </p:nvCxnSpPr>
        <p:spPr>
          <a:xfrm rot="10800000">
            <a:off x="569975" y="1439375"/>
            <a:ext cx="0" cy="954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oval" w="med" len="med"/>
          </a:ln>
        </p:spPr>
      </p:cxnSp>
      <p:sp>
        <p:nvSpPr>
          <p:cNvPr id="378" name="Google Shape;378;p55"/>
          <p:cNvSpPr txBox="1">
            <a:spLocks noGrp="1"/>
          </p:cNvSpPr>
          <p:nvPr>
            <p:ph type="title"/>
          </p:nvPr>
        </p:nvSpPr>
        <p:spPr>
          <a:xfrm>
            <a:off x="646175" y="1235062"/>
            <a:ext cx="2315700" cy="3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ru" sz="1800">
                <a:solidFill>
                  <a:schemeClr val="dk1"/>
                </a:solidFill>
              </a:rPr>
              <a:t>Октябрь 2024</a:t>
            </a:r>
            <a:endParaRPr sz="1800" b="1">
              <a:solidFill>
                <a:schemeClr val="dk1"/>
              </a:solidFill>
            </a:endParaRPr>
          </a:p>
        </p:txBody>
      </p:sp>
      <p:sp>
        <p:nvSpPr>
          <p:cNvPr id="379" name="Google Shape;379;p55"/>
          <p:cNvSpPr txBox="1">
            <a:spLocks noGrp="1"/>
          </p:cNvSpPr>
          <p:nvPr>
            <p:ph type="body" idx="4294967295"/>
          </p:nvPr>
        </p:nvSpPr>
        <p:spPr>
          <a:xfrm>
            <a:off x="646175" y="1560475"/>
            <a:ext cx="30732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r>
              <a:rPr lang="ru" sz="1400"/>
              <a:t>Подготовка документов для сдачи ГВЭ, разъяснительная работа</a:t>
            </a:r>
            <a:endParaRPr sz="1400"/>
          </a:p>
        </p:txBody>
      </p:sp>
      <p:sp>
        <p:nvSpPr>
          <p:cNvPr id="380" name="Google Shape;380;p55"/>
          <p:cNvSpPr txBox="1">
            <a:spLocks noGrp="1"/>
          </p:cNvSpPr>
          <p:nvPr>
            <p:ph type="title"/>
          </p:nvPr>
        </p:nvSpPr>
        <p:spPr>
          <a:xfrm>
            <a:off x="3251009" y="3668337"/>
            <a:ext cx="2315700" cy="3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ru" sz="1800">
                <a:solidFill>
                  <a:schemeClr val="dk1"/>
                </a:solidFill>
              </a:rPr>
              <a:t>Декабрь 2024</a:t>
            </a:r>
            <a:endParaRPr sz="1800" b="1">
              <a:solidFill>
                <a:schemeClr val="dk1"/>
              </a:solidFill>
            </a:endParaRPr>
          </a:p>
        </p:txBody>
      </p:sp>
      <p:sp>
        <p:nvSpPr>
          <p:cNvPr id="381" name="Google Shape;381;p55"/>
          <p:cNvSpPr txBox="1">
            <a:spLocks noGrp="1"/>
          </p:cNvSpPr>
          <p:nvPr>
            <p:ph type="body" idx="4294967295"/>
          </p:nvPr>
        </p:nvSpPr>
        <p:spPr>
          <a:xfrm>
            <a:off x="3069050" y="3993750"/>
            <a:ext cx="2742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r>
              <a:rPr lang="ru" sz="1400"/>
              <a:t>Формирование базы участников ГИА-9, работа с обучающимися и их родителями</a:t>
            </a:r>
            <a:endParaRPr sz="1400"/>
          </a:p>
        </p:txBody>
      </p:sp>
      <p:sp>
        <p:nvSpPr>
          <p:cNvPr id="382" name="Google Shape;382;p55"/>
          <p:cNvSpPr txBox="1">
            <a:spLocks noGrp="1"/>
          </p:cNvSpPr>
          <p:nvPr>
            <p:ph type="title"/>
          </p:nvPr>
        </p:nvSpPr>
        <p:spPr>
          <a:xfrm>
            <a:off x="5091057" y="1235062"/>
            <a:ext cx="2353200" cy="3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ru" sz="1800">
                <a:solidFill>
                  <a:schemeClr val="dk1"/>
                </a:solidFill>
              </a:rPr>
              <a:t>Февраль 2025</a:t>
            </a:r>
            <a:endParaRPr sz="1800" b="1">
              <a:solidFill>
                <a:schemeClr val="dk1"/>
              </a:solidFill>
            </a:endParaRPr>
          </a:p>
        </p:txBody>
      </p:sp>
      <p:sp>
        <p:nvSpPr>
          <p:cNvPr id="383" name="Google Shape;383;p55"/>
          <p:cNvSpPr txBox="1">
            <a:spLocks noGrp="1"/>
          </p:cNvSpPr>
          <p:nvPr>
            <p:ph type="body" idx="4294967295"/>
          </p:nvPr>
        </p:nvSpPr>
        <p:spPr>
          <a:xfrm>
            <a:off x="5091050" y="1560475"/>
            <a:ext cx="4053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r>
              <a:rPr lang="ru" sz="1400"/>
              <a:t>Проведение Итогового собеседования, принятие решения о допуске обучающихся к ГИА-9</a:t>
            </a:r>
            <a:endParaRPr sz="1400"/>
          </a:p>
        </p:txBody>
      </p:sp>
      <p:sp>
        <p:nvSpPr>
          <p:cNvPr id="384" name="Google Shape;384;p55"/>
          <p:cNvSpPr txBox="1">
            <a:spLocks noGrp="1"/>
          </p:cNvSpPr>
          <p:nvPr>
            <p:ph type="title"/>
          </p:nvPr>
        </p:nvSpPr>
        <p:spPr>
          <a:xfrm>
            <a:off x="6245125" y="3668325"/>
            <a:ext cx="2961900" cy="3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ru" sz="1800">
                <a:solidFill>
                  <a:schemeClr val="dk1"/>
                </a:solidFill>
              </a:rPr>
              <a:t>конец мая - июнь 2025</a:t>
            </a:r>
            <a:endParaRPr sz="1800" b="1">
              <a:solidFill>
                <a:schemeClr val="dk1"/>
              </a:solidFill>
            </a:endParaRPr>
          </a:p>
        </p:txBody>
      </p:sp>
      <p:sp>
        <p:nvSpPr>
          <p:cNvPr id="385" name="Google Shape;385;p55"/>
          <p:cNvSpPr txBox="1">
            <a:spLocks noGrp="1"/>
          </p:cNvSpPr>
          <p:nvPr>
            <p:ph type="body" idx="4294967295"/>
          </p:nvPr>
        </p:nvSpPr>
        <p:spPr>
          <a:xfrm>
            <a:off x="6245125" y="3993750"/>
            <a:ext cx="2742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r>
              <a:rPr lang="ru" sz="1400"/>
              <a:t>Проведение ГИА - 9(основной период)</a:t>
            </a:r>
            <a:endParaRPr sz="1400"/>
          </a:p>
        </p:txBody>
      </p:sp>
      <p:cxnSp>
        <p:nvCxnSpPr>
          <p:cNvPr id="386" name="Google Shape;386;p55"/>
          <p:cNvCxnSpPr/>
          <p:nvPr/>
        </p:nvCxnSpPr>
        <p:spPr>
          <a:xfrm>
            <a:off x="3174800" y="3113100"/>
            <a:ext cx="0" cy="828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oval" w="med" len="med"/>
          </a:ln>
        </p:spPr>
      </p:cxnSp>
      <p:cxnSp>
        <p:nvCxnSpPr>
          <p:cNvPr id="387" name="Google Shape;387;p55"/>
          <p:cNvCxnSpPr/>
          <p:nvPr/>
        </p:nvCxnSpPr>
        <p:spPr>
          <a:xfrm rot="10800000">
            <a:off x="4997750" y="1439375"/>
            <a:ext cx="0" cy="954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oval" w="med" len="med"/>
          </a:ln>
        </p:spPr>
      </p:cxnSp>
      <p:cxnSp>
        <p:nvCxnSpPr>
          <p:cNvPr id="388" name="Google Shape;388;p55"/>
          <p:cNvCxnSpPr/>
          <p:nvPr/>
        </p:nvCxnSpPr>
        <p:spPr>
          <a:xfrm>
            <a:off x="6168925" y="3113100"/>
            <a:ext cx="0" cy="828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oval" w="med" len="med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28"/>
          <p:cNvPicPr preferRelativeResize="0"/>
          <p:nvPr/>
        </p:nvPicPr>
        <p:blipFill rotWithShape="1">
          <a:blip r:embed="rId3">
            <a:alphaModFix/>
          </a:blip>
          <a:srcRect l="3959" r="5015" b="-1224"/>
          <a:stretch/>
        </p:blipFill>
        <p:spPr>
          <a:xfrm>
            <a:off x="62712" y="123975"/>
            <a:ext cx="9018576" cy="50195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8" name="Google Shape;158;p28"/>
          <p:cNvGrpSpPr/>
          <p:nvPr/>
        </p:nvGrpSpPr>
        <p:grpSpPr>
          <a:xfrm rot="-1200494">
            <a:off x="1791295" y="1396923"/>
            <a:ext cx="4196865" cy="2473627"/>
            <a:chOff x="6836600" y="201588"/>
            <a:chExt cx="2475398" cy="2505002"/>
          </a:xfrm>
        </p:grpSpPr>
        <p:pic>
          <p:nvPicPr>
            <p:cNvPr id="159" name="Google Shape;159;p28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21599996">
              <a:off x="6836600" y="201588"/>
              <a:ext cx="2475398" cy="250500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0" name="Google Shape;160;p28"/>
            <p:cNvSpPr txBox="1"/>
            <p:nvPr/>
          </p:nvSpPr>
          <p:spPr>
            <a:xfrm rot="17113">
              <a:off x="7204650" y="1137140"/>
              <a:ext cx="1795603" cy="9060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100"/>
                <a:buFont typeface="Arial"/>
                <a:buNone/>
              </a:pPr>
              <a:r>
                <a:rPr lang="ru" b="1" dirty="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rPr>
                <a:t>НА “ОСЕНЬ” ОСТАЛИСЬ 11 </a:t>
              </a:r>
              <a:r>
                <a:rPr lang="ru" b="1" dirty="0" smtClean="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rPr>
                <a:t>человек</a:t>
              </a:r>
              <a:endParaRPr b="1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  <a:p>
              <a:pPr marL="0" lvl="0" indent="0" algn="l" rtl="0">
                <a:spcBef>
                  <a:spcPts val="800"/>
                </a:spcBef>
                <a:spcAft>
                  <a:spcPts val="0"/>
                </a:spcAft>
                <a:buClr>
                  <a:schemeClr val="dk2"/>
                </a:buClr>
                <a:buSzPts val="1100"/>
                <a:buFont typeface="Arial"/>
                <a:buNone/>
              </a:pPr>
              <a:endParaRPr sz="1200" b="1" dirty="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endParaRPr>
            </a:p>
            <a:p>
              <a:pPr marL="0" lvl="0" indent="0" algn="l" rtl="0">
                <a:spcBef>
                  <a:spcPts val="800"/>
                </a:spcBef>
                <a:spcAft>
                  <a:spcPts val="0"/>
                </a:spcAft>
                <a:buNone/>
              </a:pPr>
              <a:endParaRPr sz="1200" b="1" dirty="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endParaRPr>
            </a:p>
            <a:p>
              <a:pPr marL="0" lvl="0" indent="0" algn="l" rtl="0">
                <a:spcBef>
                  <a:spcPts val="800"/>
                </a:spcBef>
                <a:spcAft>
                  <a:spcPts val="0"/>
                </a:spcAft>
                <a:buNone/>
              </a:pPr>
              <a:endParaRPr sz="1200" b="1" dirty="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endParaRPr>
            </a:p>
            <a:p>
              <a:pPr marL="0" lvl="0" indent="0" algn="l" rtl="0">
                <a:spcBef>
                  <a:spcPts val="800"/>
                </a:spcBef>
                <a:spcAft>
                  <a:spcPts val="800"/>
                </a:spcAft>
                <a:buNone/>
              </a:pPr>
              <a:endParaRPr sz="1200" b="1" dirty="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9"/>
          <p:cNvSpPr txBox="1">
            <a:spLocks noGrp="1"/>
          </p:cNvSpPr>
          <p:nvPr>
            <p:ph type="title"/>
          </p:nvPr>
        </p:nvSpPr>
        <p:spPr>
          <a:xfrm>
            <a:off x="283100" y="712150"/>
            <a:ext cx="8631600" cy="383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rial"/>
              <a:buNone/>
            </a:pPr>
            <a:r>
              <a:rPr lang="ru" sz="4000"/>
              <a:t>по</a:t>
            </a:r>
            <a:r>
              <a:rPr lang="ru"/>
              <a:t> РУССКОМУ  языку </a:t>
            </a:r>
            <a:br>
              <a:rPr lang="ru"/>
            </a:br>
            <a:r>
              <a:rPr lang="ru"/>
              <a:t>ОГЭ сдавали </a:t>
            </a:r>
            <a:r>
              <a:rPr lang="ru" sz="5500"/>
              <a:t>186</a:t>
            </a:r>
            <a:r>
              <a:rPr lang="ru"/>
              <a:t> человек</a:t>
            </a:r>
            <a:br>
              <a:rPr lang="ru"/>
            </a:br>
            <a:r>
              <a:rPr lang="ru">
                <a:solidFill>
                  <a:schemeClr val="accent5"/>
                </a:solidFill>
              </a:rPr>
              <a:t>ГВЭ - </a:t>
            </a:r>
            <a:r>
              <a:rPr lang="ru" sz="5700">
                <a:solidFill>
                  <a:schemeClr val="accent5"/>
                </a:solidFill>
              </a:rPr>
              <a:t>12</a:t>
            </a:r>
            <a:r>
              <a:rPr lang="ru">
                <a:solidFill>
                  <a:schemeClr val="accent5"/>
                </a:solidFill>
              </a:rPr>
              <a:t> человек </a:t>
            </a:r>
            <a:endParaRPr>
              <a:solidFill>
                <a:schemeClr val="accent5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rial"/>
              <a:buNone/>
            </a:pPr>
            <a:r>
              <a:rPr lang="ru">
                <a:solidFill>
                  <a:schemeClr val="accent5"/>
                </a:solidFill>
              </a:rPr>
              <a:t>(</a:t>
            </a:r>
            <a:r>
              <a:rPr lang="ru" sz="4000">
                <a:solidFill>
                  <a:schemeClr val="accent5"/>
                </a:solidFill>
              </a:rPr>
              <a:t>из них 2 обучающихся -</a:t>
            </a:r>
            <a:endParaRPr sz="4000">
              <a:solidFill>
                <a:schemeClr val="accent5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rial"/>
              <a:buNone/>
            </a:pPr>
            <a:r>
              <a:rPr lang="ru" sz="4000">
                <a:solidFill>
                  <a:schemeClr val="accent5"/>
                </a:solidFill>
              </a:rPr>
              <a:t>на дому)</a:t>
            </a:r>
            <a:r>
              <a:rPr lang="ru">
                <a:solidFill>
                  <a:schemeClr val="accent5"/>
                </a:solidFill>
              </a:rPr>
              <a:t/>
            </a:r>
            <a:br>
              <a:rPr lang="ru">
                <a:solidFill>
                  <a:schemeClr val="accent5"/>
                </a:solidFill>
              </a:rPr>
            </a:br>
            <a:endParaRPr/>
          </a:p>
        </p:txBody>
      </p:sp>
      <p:grpSp>
        <p:nvGrpSpPr>
          <p:cNvPr id="166" name="Google Shape;166;p29"/>
          <p:cNvGrpSpPr/>
          <p:nvPr/>
        </p:nvGrpSpPr>
        <p:grpSpPr>
          <a:xfrm>
            <a:off x="6781388" y="2464029"/>
            <a:ext cx="2212050" cy="2537076"/>
            <a:chOff x="6803275" y="395363"/>
            <a:chExt cx="2212050" cy="2537076"/>
          </a:xfrm>
        </p:grpSpPr>
        <p:pic>
          <p:nvPicPr>
            <p:cNvPr id="167" name="Google Shape;167;p2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803275" y="427445"/>
              <a:ext cx="2212050" cy="25049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8" name="Google Shape;168;p29" descr="Кусок клейкой ленты, который удерживает заметку на слайде"/>
            <p:cNvPicPr preferRelativeResize="0"/>
            <p:nvPr/>
          </p:nvPicPr>
          <p:blipFill rotWithShape="1">
            <a:blip r:embed="rId4">
              <a:alphaModFix/>
            </a:blip>
            <a:srcRect l="9244" t="5926" r="2118" b="10011"/>
            <a:stretch/>
          </p:blipFill>
          <p:spPr>
            <a:xfrm rot="154826">
              <a:off x="7370663" y="419419"/>
              <a:ext cx="1077273" cy="3826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9" name="Google Shape;169;p29"/>
            <p:cNvSpPr txBox="1"/>
            <p:nvPr/>
          </p:nvSpPr>
          <p:spPr>
            <a:xfrm>
              <a:off x="6944800" y="684231"/>
              <a:ext cx="1929000" cy="200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Arial"/>
                <a:buNone/>
              </a:pPr>
              <a:r>
                <a:rPr lang="ru" sz="1600" b="1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rPr>
                <a:t>3 выпускника </a:t>
              </a:r>
              <a:r>
                <a:rPr lang="ru" sz="1600" b="1">
                  <a:solidFill>
                    <a:schemeClr val="dk2"/>
                  </a:solidFill>
                  <a:latin typeface="Raleway"/>
                  <a:ea typeface="Raleway"/>
                  <a:cs typeface="Raleway"/>
                  <a:sym typeface="Raleway"/>
                </a:rPr>
                <a:t>имели действительный </a:t>
              </a:r>
              <a:r>
                <a:rPr lang="ru" sz="1600" b="1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rPr>
                <a:t>результат по русскому языку, </a:t>
              </a:r>
              <a:r>
                <a:rPr lang="ru" sz="1600" b="1">
                  <a:solidFill>
                    <a:schemeClr val="dk2"/>
                  </a:solidFill>
                  <a:latin typeface="Raleway"/>
                  <a:ea typeface="Raleway"/>
                  <a:cs typeface="Raleway"/>
                  <a:sym typeface="Raleway"/>
                </a:rPr>
                <a:t>сдав экзамен в прошлом году</a:t>
              </a:r>
              <a:endParaRPr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endParaRPr>
            </a:p>
            <a:p>
              <a:pPr marL="0" lvl="0" indent="0" algn="l" rtl="0">
                <a:spcBef>
                  <a:spcPts val="800"/>
                </a:spcBef>
                <a:spcAft>
                  <a:spcPts val="800"/>
                </a:spcAft>
                <a:buNone/>
              </a:pPr>
              <a:endParaRPr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30" title="Диаграмма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9500" y="221763"/>
            <a:ext cx="7601049" cy="4699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30" descr="Кусок клейкой ленты, который удерживает заметку на слайде"/>
          <p:cNvPicPr preferRelativeResize="0"/>
          <p:nvPr/>
        </p:nvPicPr>
        <p:blipFill rotWithShape="1">
          <a:blip r:embed="rId4">
            <a:alphaModFix/>
          </a:blip>
          <a:srcRect l="9244" t="5926" r="2118" b="10011"/>
          <a:stretch/>
        </p:blipFill>
        <p:spPr>
          <a:xfrm rot="154826">
            <a:off x="7827251" y="335610"/>
            <a:ext cx="1077273" cy="3826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30" descr="Кусок клейкой ленты, который удерживает заметку на слайде"/>
          <p:cNvPicPr preferRelativeResize="0"/>
          <p:nvPr/>
        </p:nvPicPr>
        <p:blipFill rotWithShape="1">
          <a:blip r:embed="rId4">
            <a:alphaModFix/>
          </a:blip>
          <a:srcRect l="9244" t="5926" r="2118" b="10011"/>
          <a:stretch/>
        </p:blipFill>
        <p:spPr>
          <a:xfrm rot="10572489">
            <a:off x="302452" y="335610"/>
            <a:ext cx="1077272" cy="3826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30" descr="Кусок клейкой ленты, который удерживает заметку на слайде"/>
          <p:cNvPicPr preferRelativeResize="0"/>
          <p:nvPr/>
        </p:nvPicPr>
        <p:blipFill rotWithShape="1">
          <a:blip r:embed="rId4">
            <a:alphaModFix/>
          </a:blip>
          <a:srcRect l="9244" t="5926" r="2118" b="10011"/>
          <a:stretch/>
        </p:blipFill>
        <p:spPr>
          <a:xfrm rot="523660">
            <a:off x="7903676" y="4548135"/>
            <a:ext cx="1077273" cy="3826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30" descr="Кусок клейкой ленты, который удерживает заметку на слайде"/>
          <p:cNvPicPr preferRelativeResize="0"/>
          <p:nvPr/>
        </p:nvPicPr>
        <p:blipFill rotWithShape="1">
          <a:blip r:embed="rId4">
            <a:alphaModFix/>
          </a:blip>
          <a:srcRect l="9244" t="5926" r="2118" b="10011"/>
          <a:stretch/>
        </p:blipFill>
        <p:spPr>
          <a:xfrm rot="10517993">
            <a:off x="182824" y="4548135"/>
            <a:ext cx="1077274" cy="3826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1"/>
          <p:cNvSpPr txBox="1">
            <a:spLocks noGrp="1"/>
          </p:cNvSpPr>
          <p:nvPr>
            <p:ph type="title"/>
          </p:nvPr>
        </p:nvSpPr>
        <p:spPr>
          <a:xfrm>
            <a:off x="283100" y="712150"/>
            <a:ext cx="8620500" cy="101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rial"/>
              <a:buNone/>
            </a:pPr>
            <a:r>
              <a:rPr lang="ru"/>
              <a:t>Результат</a:t>
            </a:r>
            <a:endParaRPr/>
          </a:p>
        </p:txBody>
      </p:sp>
      <p:sp>
        <p:nvSpPr>
          <p:cNvPr id="184" name="Google Shape;184;p31"/>
          <p:cNvSpPr/>
          <p:nvPr/>
        </p:nvSpPr>
        <p:spPr>
          <a:xfrm>
            <a:off x="371775" y="1988900"/>
            <a:ext cx="2629500" cy="2244900"/>
          </a:xfrm>
          <a:prstGeom prst="wedgeRectCallout">
            <a:avLst>
              <a:gd name="adj1" fmla="val -20833"/>
              <a:gd name="adj2" fmla="val 625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rial"/>
              <a:buNone/>
            </a:pPr>
            <a:r>
              <a:rPr lang="ru" sz="25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Успеваемость:</a:t>
            </a:r>
            <a:endParaRPr sz="2500" b="1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rial"/>
              <a:buNone/>
            </a:pPr>
            <a:endParaRPr sz="1600" b="1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ctr" rtl="0">
              <a:spcBef>
                <a:spcPts val="1200"/>
              </a:spcBef>
              <a:spcAft>
                <a:spcPts val="1200"/>
              </a:spcAft>
              <a:buClr>
                <a:schemeClr val="dk2"/>
              </a:buClr>
              <a:buSzPts val="4800"/>
              <a:buFont typeface="Arial"/>
              <a:buNone/>
            </a:pPr>
            <a:r>
              <a:rPr lang="ru" sz="50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96,5%</a:t>
            </a:r>
            <a:endParaRPr/>
          </a:p>
        </p:txBody>
      </p:sp>
      <p:sp>
        <p:nvSpPr>
          <p:cNvPr id="185" name="Google Shape;185;p31"/>
          <p:cNvSpPr/>
          <p:nvPr/>
        </p:nvSpPr>
        <p:spPr>
          <a:xfrm>
            <a:off x="3210432" y="1988900"/>
            <a:ext cx="2629500" cy="2244900"/>
          </a:xfrm>
          <a:prstGeom prst="wedgeRectCallout">
            <a:avLst>
              <a:gd name="adj1" fmla="val -20833"/>
              <a:gd name="adj2" fmla="val 625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31"/>
          <p:cNvSpPr/>
          <p:nvPr/>
        </p:nvSpPr>
        <p:spPr>
          <a:xfrm>
            <a:off x="6049089" y="1988900"/>
            <a:ext cx="2629500" cy="2244900"/>
          </a:xfrm>
          <a:prstGeom prst="wedgeRectCallout">
            <a:avLst>
              <a:gd name="adj1" fmla="val -20833"/>
              <a:gd name="adj2" fmla="val 625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31"/>
          <p:cNvSpPr txBox="1">
            <a:spLocks noGrp="1"/>
          </p:cNvSpPr>
          <p:nvPr>
            <p:ph type="title"/>
          </p:nvPr>
        </p:nvSpPr>
        <p:spPr>
          <a:xfrm>
            <a:off x="6125275" y="2061900"/>
            <a:ext cx="2481600" cy="200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rial"/>
              <a:buNone/>
            </a:pPr>
            <a:r>
              <a:rPr lang="ru" sz="2500"/>
              <a:t>Средний балл:</a:t>
            </a:r>
            <a:endParaRPr sz="2100"/>
          </a:p>
          <a:p>
            <a:pPr marL="0" lvl="0" indent="0" algn="ctr" rtl="0">
              <a:spcBef>
                <a:spcPts val="1200"/>
              </a:spcBef>
              <a:spcAft>
                <a:spcPts val="1200"/>
              </a:spcAft>
              <a:buClr>
                <a:schemeClr val="dk2"/>
              </a:buClr>
              <a:buSzPts val="4800"/>
              <a:buFont typeface="Arial"/>
              <a:buNone/>
            </a:pPr>
            <a:r>
              <a:rPr lang="ru" sz="5000"/>
              <a:t>3,99</a:t>
            </a:r>
            <a:endParaRPr sz="1900"/>
          </a:p>
        </p:txBody>
      </p:sp>
      <p:sp>
        <p:nvSpPr>
          <p:cNvPr id="188" name="Google Shape;188;p31"/>
          <p:cNvSpPr txBox="1">
            <a:spLocks noGrp="1"/>
          </p:cNvSpPr>
          <p:nvPr>
            <p:ph type="title"/>
          </p:nvPr>
        </p:nvSpPr>
        <p:spPr>
          <a:xfrm>
            <a:off x="3286625" y="2061900"/>
            <a:ext cx="2481600" cy="200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rial"/>
              <a:buNone/>
            </a:pPr>
            <a:r>
              <a:rPr lang="ru" sz="2500"/>
              <a:t>Качество:</a:t>
            </a:r>
            <a:endParaRPr sz="2500"/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rial"/>
              <a:buNone/>
            </a:pPr>
            <a:endParaRPr sz="1200"/>
          </a:p>
          <a:p>
            <a:pPr marL="0" lvl="0" indent="0" algn="ctr" rtl="0">
              <a:spcBef>
                <a:spcPts val="1200"/>
              </a:spcBef>
              <a:spcAft>
                <a:spcPts val="1200"/>
              </a:spcAft>
              <a:buClr>
                <a:schemeClr val="dk2"/>
              </a:buClr>
              <a:buSzPts val="4800"/>
              <a:buFont typeface="Arial"/>
              <a:buNone/>
            </a:pPr>
            <a:r>
              <a:rPr lang="ru" sz="5000"/>
              <a:t>69,7%</a:t>
            </a:r>
            <a:endParaRPr sz="19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2"/>
          <p:cNvSpPr txBox="1"/>
          <p:nvPr/>
        </p:nvSpPr>
        <p:spPr>
          <a:xfrm>
            <a:off x="304475" y="337100"/>
            <a:ext cx="8299200" cy="42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40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по</a:t>
            </a:r>
            <a:r>
              <a:rPr lang="ru" sz="48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 МАТЕМАТИКЕ </a:t>
            </a:r>
            <a:br>
              <a:rPr lang="ru" sz="48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</a:br>
            <a:r>
              <a:rPr lang="ru" sz="48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ОГЭ сдавали </a:t>
            </a:r>
            <a:r>
              <a:rPr lang="ru" sz="55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189</a:t>
            </a:r>
            <a:r>
              <a:rPr lang="ru" sz="48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 человек</a:t>
            </a:r>
            <a:br>
              <a:rPr lang="ru" sz="48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</a:br>
            <a:r>
              <a:rPr lang="ru" sz="4800" b="1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rPr>
              <a:t>ГВЭ - </a:t>
            </a:r>
            <a:r>
              <a:rPr lang="ru" sz="5700" b="1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rPr>
              <a:t>12</a:t>
            </a:r>
            <a:r>
              <a:rPr lang="ru" sz="4800" b="1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rPr>
              <a:t> человек </a:t>
            </a:r>
            <a:endParaRPr sz="4800" b="1">
              <a:solidFill>
                <a:schemeClr val="accent5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4800" b="1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rPr>
              <a:t>(</a:t>
            </a:r>
            <a:r>
              <a:rPr lang="ru" sz="4000" b="1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rPr>
              <a:t>из них 2 обучающихся -</a:t>
            </a:r>
            <a:endParaRPr sz="4000" b="1">
              <a:solidFill>
                <a:schemeClr val="accent5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4000" b="1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rPr>
              <a:t>на дому)</a:t>
            </a:r>
            <a:r>
              <a:rPr lang="ru" sz="4800" b="1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rPr>
              <a:t/>
            </a:r>
            <a:br>
              <a:rPr lang="ru" sz="4800" b="1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rPr>
            </a:b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p33" title="Диаграмма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0550" y="222625"/>
            <a:ext cx="7598274" cy="4698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33" descr="Кусок клейкой ленты, который удерживает заметку на слайде"/>
          <p:cNvPicPr preferRelativeResize="0"/>
          <p:nvPr/>
        </p:nvPicPr>
        <p:blipFill rotWithShape="1">
          <a:blip r:embed="rId4">
            <a:alphaModFix/>
          </a:blip>
          <a:srcRect l="9244" t="5926" r="2118" b="10011"/>
          <a:stretch/>
        </p:blipFill>
        <p:spPr>
          <a:xfrm rot="10572489">
            <a:off x="302452" y="335610"/>
            <a:ext cx="1077272" cy="3826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33" descr="Кусок клейкой ленты, который удерживает заметку на слайде"/>
          <p:cNvPicPr preferRelativeResize="0"/>
          <p:nvPr/>
        </p:nvPicPr>
        <p:blipFill rotWithShape="1">
          <a:blip r:embed="rId4">
            <a:alphaModFix/>
          </a:blip>
          <a:srcRect l="9244" t="5926" r="2118" b="10011"/>
          <a:stretch/>
        </p:blipFill>
        <p:spPr>
          <a:xfrm rot="154826">
            <a:off x="7827251" y="335610"/>
            <a:ext cx="1077273" cy="3826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33" descr="Кусок клейкой ленты, который удерживает заметку на слайде"/>
          <p:cNvPicPr preferRelativeResize="0"/>
          <p:nvPr/>
        </p:nvPicPr>
        <p:blipFill rotWithShape="1">
          <a:blip r:embed="rId4">
            <a:alphaModFix/>
          </a:blip>
          <a:srcRect l="9244" t="5926" r="2118" b="10011"/>
          <a:stretch/>
        </p:blipFill>
        <p:spPr>
          <a:xfrm rot="523660">
            <a:off x="7903676" y="4548135"/>
            <a:ext cx="1077273" cy="3826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33" descr="Кусок клейкой ленты, который удерживает заметку на слайде"/>
          <p:cNvPicPr preferRelativeResize="0"/>
          <p:nvPr/>
        </p:nvPicPr>
        <p:blipFill rotWithShape="1">
          <a:blip r:embed="rId4">
            <a:alphaModFix/>
          </a:blip>
          <a:srcRect l="9244" t="5926" r="2118" b="10011"/>
          <a:stretch/>
        </p:blipFill>
        <p:spPr>
          <a:xfrm rot="10517993">
            <a:off x="182824" y="4548135"/>
            <a:ext cx="1077274" cy="3826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wiss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wiss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345</Words>
  <Application>Microsoft Office PowerPoint</Application>
  <PresentationFormat>Экран (16:9)</PresentationFormat>
  <Paragraphs>162</Paragraphs>
  <Slides>31</Slides>
  <Notes>31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31</vt:i4>
      </vt:variant>
    </vt:vector>
  </HeadingPairs>
  <TitlesOfParts>
    <vt:vector size="36" baseType="lpstr">
      <vt:lpstr>Arial</vt:lpstr>
      <vt:lpstr>Raleway</vt:lpstr>
      <vt:lpstr>Lato</vt:lpstr>
      <vt:lpstr>Swiss</vt:lpstr>
      <vt:lpstr>Swiss</vt:lpstr>
      <vt:lpstr>О результатах  основного периода  ГИА-9</vt:lpstr>
      <vt:lpstr>В 2023-2024 учебном году </vt:lpstr>
      <vt:lpstr>Презентация PowerPoint</vt:lpstr>
      <vt:lpstr>Презентация PowerPoint</vt:lpstr>
      <vt:lpstr>по РУССКОМУ  языку  ОГЭ сдавали 186 человек ГВЭ - 12 человек  (из них 2 обучающихся - на дому) </vt:lpstr>
      <vt:lpstr>Презентация PowerPoint</vt:lpstr>
      <vt:lpstr>Результат</vt:lpstr>
      <vt:lpstr>Презентация PowerPoint</vt:lpstr>
      <vt:lpstr>Презентация PowerPoint</vt:lpstr>
      <vt:lpstr>Результат</vt:lpstr>
      <vt:lpstr>  по ИСТОРИИ  ОГЭ   сдавали 8  человек  </vt:lpstr>
      <vt:lpstr>Результат</vt:lpstr>
      <vt:lpstr>по ОБЩЕСТВОЗНАНИЮ ОГЭ сдавали  122  человека</vt:lpstr>
      <vt:lpstr>Результат</vt:lpstr>
      <vt:lpstr>по ГЕОГРАФИИ ОГЭ сдавали  61 человек</vt:lpstr>
      <vt:lpstr>Результат</vt:lpstr>
      <vt:lpstr>по БИОЛОГИИ ОГЭ  сдавали  22 человека</vt:lpstr>
      <vt:lpstr>Результат</vt:lpstr>
      <vt:lpstr>по ИНФОРМАТИКЕ ОГЭ сдавали  101 человек</vt:lpstr>
      <vt:lpstr>Результат</vt:lpstr>
      <vt:lpstr>по АНГЛИЙСКОМУ языку ОГЭ сдавали  29 человек</vt:lpstr>
      <vt:lpstr>Результат</vt:lpstr>
      <vt:lpstr>по ЛИТЕРАТУРЕ ОГЭ сдавали  14 человек </vt:lpstr>
      <vt:lpstr>Результат</vt:lpstr>
      <vt:lpstr>по ХИМИИ ОГЭ сдавали  11 человек</vt:lpstr>
      <vt:lpstr>Результат</vt:lpstr>
      <vt:lpstr>по ФИЗИКЕ ОГЭ сдавали  8 человек</vt:lpstr>
      <vt:lpstr>Результат</vt:lpstr>
      <vt:lpstr>Презентация PowerPoint</vt:lpstr>
      <vt:lpstr>Презентация PowerPoint</vt:lpstr>
      <vt:lpstr>Этапы работы по проведению ГИА 2023-2024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результатах  основного периода  ГИА-9</dc:title>
  <dc:creator>SpykeR</dc:creator>
  <cp:lastModifiedBy>SpykeR</cp:lastModifiedBy>
  <cp:revision>1</cp:revision>
  <dcterms:modified xsi:type="dcterms:W3CDTF">2024-12-05T06:45:19Z</dcterms:modified>
</cp:coreProperties>
</file>